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306" r:id="rId5"/>
    <p:sldId id="318" r:id="rId6"/>
    <p:sldId id="319" r:id="rId7"/>
    <p:sldId id="320" r:id="rId8"/>
    <p:sldId id="313" r:id="rId9"/>
    <p:sldId id="321" r:id="rId10"/>
    <p:sldId id="312" r:id="rId11"/>
    <p:sldId id="314" r:id="rId12"/>
    <p:sldId id="317" r:id="rId13"/>
    <p:sldId id="311" r:id="rId14"/>
    <p:sldId id="315" r:id="rId15"/>
    <p:sldId id="324" r:id="rId16"/>
    <p:sldId id="325" r:id="rId17"/>
    <p:sldId id="322" r:id="rId18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BE26"/>
    <a:srgbClr val="789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8693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8693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A2615723-1925-44BB-A668-11061D4B07B1}" type="datetimeFigureOut">
              <a:rPr lang="en-AU" smtClean="0"/>
              <a:t>12/02/2024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</p:spPr>
        <p:txBody>
          <a:bodyPr vert="horz" lIns="91559" tIns="45779" rIns="91559" bIns="4577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6" cy="498692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A61CF15B-5108-491B-BF59-3CBC53AE4DE7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21547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CF15B-5108-491B-BF59-3CBC53AE4DE7}" type="slidenum">
              <a:rPr lang="en-AU" smtClean="0"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66778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CF15B-5108-491B-BF59-3CBC53AE4DE7}" type="slidenum">
              <a:rPr lang="en-AU" smtClean="0"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5207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CF15B-5108-491B-BF59-3CBC53AE4DE7}" type="slidenum">
              <a:rPr lang="en-AU" smtClean="0"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8943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CF15B-5108-491B-BF59-3CBC53AE4DE7}" type="slidenum">
              <a:rPr lang="en-AU" smtClean="0"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5580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CF15B-5108-491B-BF59-3CBC53AE4DE7}" type="slidenum">
              <a:rPr lang="en-AU" smtClean="0"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743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1CC51-AFC5-5746-3F3E-381B48F1C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B5F9EE-C0C5-669F-41E4-A2A35E7292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7691FF-FE3A-191E-D0E1-D78B6AAAF5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A403B-34EF-B449-E3EB-7E37A88F00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CF15B-5108-491B-BF59-3CBC53AE4DE7}" type="slidenum">
              <a:rPr lang="en-AU" smtClean="0"/>
              <a:t>12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00204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327B4-3C93-CB0E-2C99-61F29154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D70312-012C-54E9-F45B-B95FEA9E82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356316-C1D4-6FF7-7AA7-26019941A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DCC36-357F-C3CA-3515-72198DCEE9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CF15B-5108-491B-BF59-3CBC53AE4DE7}" type="slidenum">
              <a:rPr lang="en-AU" smtClean="0"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05238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CF15B-5108-491B-BF59-3CBC53AE4DE7}" type="slidenum">
              <a:rPr lang="en-AU" smtClean="0"/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31005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C2E3E28-460E-4ACF-86C2-8CF1521CE6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B99A6F-D407-4416-BD0C-1F96066E609C}"/>
              </a:ext>
            </a:extLst>
          </p:cNvPr>
          <p:cNvSpPr/>
          <p:nvPr userDrawn="1"/>
        </p:nvSpPr>
        <p:spPr>
          <a:xfrm>
            <a:off x="8238735" y="6072340"/>
            <a:ext cx="378142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FontTx/>
              <a:buNone/>
            </a:pPr>
            <a:r>
              <a:rPr lang="en-US" sz="1050" dirty="0">
                <a:solidFill>
                  <a:schemeClr val="bg1"/>
                </a:solidFill>
              </a:rPr>
              <a:t>OUR </a:t>
            </a:r>
            <a:r>
              <a:rPr lang="en-US" sz="1050" b="1" i="1" dirty="0">
                <a:solidFill>
                  <a:srgbClr val="FEBE26"/>
                </a:solidFill>
              </a:rPr>
              <a:t>PURPOSE</a:t>
            </a:r>
            <a:r>
              <a:rPr lang="en-US" sz="1050" dirty="0">
                <a:solidFill>
                  <a:schemeClr val="bg1"/>
                </a:solidFill>
              </a:rPr>
              <a:t> IS TO NURTURE YOUNG PEOPLE TO DISCOVER AND CONFIDENTLY EXPRESS THEIR UNIQUE GOD-GIVEN GIFTS IN SERVICE OF THEIR COMMUNITY</a:t>
            </a:r>
            <a:endParaRPr lang="en-AU" sz="105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05AF8-1D1B-4B97-9485-CD658BD63E37}"/>
              </a:ext>
            </a:extLst>
          </p:cNvPr>
          <p:cNvSpPr txBox="1"/>
          <p:nvPr userDrawn="1"/>
        </p:nvSpPr>
        <p:spPr>
          <a:xfrm>
            <a:off x="4317352" y="5549120"/>
            <a:ext cx="770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40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FEBE26"/>
                </a:solidFill>
              </a:rPr>
              <a:t>Seek</a:t>
            </a:r>
            <a:r>
              <a:rPr lang="en-US" sz="1400" dirty="0">
                <a:solidFill>
                  <a:srgbClr val="FEBE26"/>
                </a:solidFill>
              </a:rPr>
              <a:t> Wisdom      </a:t>
            </a:r>
            <a:r>
              <a:rPr lang="en-US" sz="1400" b="1" dirty="0">
                <a:solidFill>
                  <a:srgbClr val="FEBE26"/>
                </a:solidFill>
              </a:rPr>
              <a:t>Act</a:t>
            </a:r>
            <a:r>
              <a:rPr lang="en-US" sz="1400" dirty="0">
                <a:solidFill>
                  <a:srgbClr val="FEBE26"/>
                </a:solidFill>
              </a:rPr>
              <a:t> Justly     </a:t>
            </a:r>
            <a:r>
              <a:rPr lang="en-US" sz="1400" b="1" dirty="0">
                <a:solidFill>
                  <a:srgbClr val="FEBE26"/>
                </a:solidFill>
              </a:rPr>
              <a:t>Love</a:t>
            </a:r>
            <a:r>
              <a:rPr lang="en-US" sz="1400" dirty="0">
                <a:solidFill>
                  <a:srgbClr val="FEBE26"/>
                </a:solidFill>
              </a:rPr>
              <a:t> Mercy     </a:t>
            </a:r>
            <a:r>
              <a:rPr lang="en-US" sz="1400" b="1" dirty="0">
                <a:solidFill>
                  <a:srgbClr val="FEBE26"/>
                </a:solidFill>
              </a:rPr>
              <a:t>Walk</a:t>
            </a:r>
            <a:r>
              <a:rPr lang="en-US" sz="1400" dirty="0">
                <a:solidFill>
                  <a:srgbClr val="FEBE26"/>
                </a:solidFill>
              </a:rPr>
              <a:t> Humbly</a:t>
            </a:r>
          </a:p>
        </p:txBody>
      </p:sp>
    </p:spTree>
    <p:extLst>
      <p:ext uri="{BB962C8B-B14F-4D97-AF65-F5344CB8AC3E}">
        <p14:creationId xmlns:p14="http://schemas.microsoft.com/office/powerpoint/2010/main" val="3099111827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469699-1364-4930-A1DD-596652877C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81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80BCA9-EE6A-4DBE-A449-471E488E5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" b="1240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C8B695-7EB8-41F7-B694-94E1A54016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641" y="0"/>
            <a:ext cx="28860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10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B42CDA-1465-4ED0-8AE2-3EC430075B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F81F3D-6A50-4BD9-905B-23BCB7CF3E9C}"/>
              </a:ext>
            </a:extLst>
          </p:cNvPr>
          <p:cNvSpPr/>
          <p:nvPr userDrawn="1"/>
        </p:nvSpPr>
        <p:spPr>
          <a:xfrm>
            <a:off x="8220074" y="212715"/>
            <a:ext cx="378142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FontTx/>
              <a:buNone/>
            </a:pPr>
            <a:r>
              <a:rPr lang="en-US" sz="1050" dirty="0">
                <a:solidFill>
                  <a:schemeClr val="bg1"/>
                </a:solidFill>
              </a:rPr>
              <a:t>OUR </a:t>
            </a:r>
            <a:r>
              <a:rPr lang="en-US" sz="1050" b="1" i="1" dirty="0">
                <a:solidFill>
                  <a:srgbClr val="FEBE26"/>
                </a:solidFill>
              </a:rPr>
              <a:t>PURPOSE</a:t>
            </a:r>
            <a:r>
              <a:rPr lang="en-US" sz="1050" dirty="0">
                <a:solidFill>
                  <a:schemeClr val="bg1"/>
                </a:solidFill>
              </a:rPr>
              <a:t> IS TO NURTURE YOUNG PEOPLE TO DISCOVER AND CONFIDENTLY EXPRESS THEIR UNIQUE GOD-GIVEN GIFTS IN SERVICE OF THEIR COMMUNITY</a:t>
            </a:r>
            <a:endParaRPr lang="en-AU" sz="105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B7F7A5-0831-4A41-B5B8-FCCB4A32FD11}"/>
              </a:ext>
            </a:extLst>
          </p:cNvPr>
          <p:cNvSpPr txBox="1"/>
          <p:nvPr userDrawn="1"/>
        </p:nvSpPr>
        <p:spPr>
          <a:xfrm>
            <a:off x="266700" y="5594125"/>
            <a:ext cx="1695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EBE26"/>
                </a:solidFill>
              </a:rPr>
              <a:t>Seek</a:t>
            </a:r>
            <a:r>
              <a:rPr lang="en-US" sz="1200" dirty="0">
                <a:solidFill>
                  <a:srgbClr val="FEBE26"/>
                </a:solidFill>
              </a:rPr>
              <a:t> Wisdom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EBE26"/>
                </a:solidFill>
              </a:rPr>
              <a:t>Act</a:t>
            </a:r>
            <a:r>
              <a:rPr lang="en-US" sz="1200" dirty="0">
                <a:solidFill>
                  <a:srgbClr val="FEBE26"/>
                </a:solidFill>
              </a:rPr>
              <a:t> Justly</a:t>
            </a:r>
          </a:p>
          <a:p>
            <a:pPr algn="l">
              <a:lnSpc>
                <a:spcPct val="100000"/>
              </a:lnSpc>
              <a:buFontTx/>
              <a:buNone/>
            </a:pPr>
            <a:r>
              <a:rPr lang="en-US" sz="1200" b="1" dirty="0">
                <a:solidFill>
                  <a:srgbClr val="FEBE26"/>
                </a:solidFill>
              </a:rPr>
              <a:t>Love</a:t>
            </a:r>
            <a:r>
              <a:rPr lang="en-US" sz="1200" dirty="0">
                <a:solidFill>
                  <a:srgbClr val="FEBE26"/>
                </a:solidFill>
              </a:rPr>
              <a:t> Mercy</a:t>
            </a:r>
          </a:p>
          <a:p>
            <a:pPr algn="l">
              <a:lnSpc>
                <a:spcPct val="100000"/>
              </a:lnSpc>
              <a:buFontTx/>
              <a:buNone/>
            </a:pPr>
            <a:r>
              <a:rPr lang="en-US" sz="1200" b="1" dirty="0">
                <a:solidFill>
                  <a:srgbClr val="FEBE26"/>
                </a:solidFill>
              </a:rPr>
              <a:t>Walk</a:t>
            </a:r>
            <a:r>
              <a:rPr lang="en-US" sz="1200" dirty="0">
                <a:solidFill>
                  <a:srgbClr val="FEBE26"/>
                </a:solidFill>
              </a:rPr>
              <a:t> Humbly</a:t>
            </a:r>
          </a:p>
        </p:txBody>
      </p:sp>
    </p:spTree>
    <p:extLst>
      <p:ext uri="{BB962C8B-B14F-4D97-AF65-F5344CB8AC3E}">
        <p14:creationId xmlns:p14="http://schemas.microsoft.com/office/powerpoint/2010/main" val="1368461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C12EE5-D6BA-4CEC-BA1C-3AA8135A35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03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FF3D64-9B7B-4E99-9429-6E328D6647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t="2346" r="2893" b="8765"/>
          <a:stretch/>
        </p:blipFill>
        <p:spPr>
          <a:xfrm>
            <a:off x="1905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7BC397-CB6F-4655-9D25-57A92AA26A76}"/>
              </a:ext>
            </a:extLst>
          </p:cNvPr>
          <p:cNvSpPr/>
          <p:nvPr userDrawn="1"/>
        </p:nvSpPr>
        <p:spPr>
          <a:xfrm>
            <a:off x="0" y="6211669"/>
            <a:ext cx="12211050" cy="646332"/>
          </a:xfrm>
          <a:prstGeom prst="rect">
            <a:avLst/>
          </a:prstGeom>
          <a:solidFill>
            <a:srgbClr val="7898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</a:t>
            </a:r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10391C-FC5A-479D-AA0E-2270B3B8247D}"/>
              </a:ext>
            </a:extLst>
          </p:cNvPr>
          <p:cNvSpPr/>
          <p:nvPr userDrawn="1"/>
        </p:nvSpPr>
        <p:spPr>
          <a:xfrm>
            <a:off x="7200901" y="6331164"/>
            <a:ext cx="488632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FontTx/>
              <a:buNone/>
            </a:pPr>
            <a:r>
              <a:rPr lang="en-US" sz="1050" dirty="0">
                <a:solidFill>
                  <a:schemeClr val="bg1"/>
                </a:solidFill>
              </a:rPr>
              <a:t>OUR </a:t>
            </a:r>
            <a:r>
              <a:rPr lang="en-US" sz="1050" b="1" i="1" dirty="0">
                <a:solidFill>
                  <a:srgbClr val="FEBE26"/>
                </a:solidFill>
              </a:rPr>
              <a:t>PURPOSE</a:t>
            </a:r>
            <a:r>
              <a:rPr lang="en-US" sz="1050" dirty="0">
                <a:solidFill>
                  <a:schemeClr val="bg1"/>
                </a:solidFill>
              </a:rPr>
              <a:t> IS TO NURTURE YOUNG PEOPLE TO DISCOVER AND CONFIDENTLY EXPRESS THEIR UNIQUE GOD-GIVEN GIFTS IN SERVICE OF THEIR COMMUNITY</a:t>
            </a:r>
            <a:endParaRPr lang="en-AU" sz="105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BE8AB7-D483-4424-9BF9-73B16AF93D9B}"/>
              </a:ext>
            </a:extLst>
          </p:cNvPr>
          <p:cNvSpPr txBox="1"/>
          <p:nvPr userDrawn="1"/>
        </p:nvSpPr>
        <p:spPr>
          <a:xfrm>
            <a:off x="209551" y="6074718"/>
            <a:ext cx="8329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FEBE26"/>
                </a:solidFill>
              </a:rPr>
              <a:t>Seek</a:t>
            </a:r>
            <a:r>
              <a:rPr lang="en-US" sz="1800" dirty="0">
                <a:solidFill>
                  <a:srgbClr val="FEBE26"/>
                </a:solidFill>
              </a:rPr>
              <a:t> Wisdom      </a:t>
            </a:r>
            <a:r>
              <a:rPr lang="en-US" sz="1800" b="1" dirty="0">
                <a:solidFill>
                  <a:srgbClr val="FEBE26"/>
                </a:solidFill>
              </a:rPr>
              <a:t>Act</a:t>
            </a:r>
            <a:r>
              <a:rPr lang="en-US" sz="1800" dirty="0">
                <a:solidFill>
                  <a:srgbClr val="FEBE26"/>
                </a:solidFill>
              </a:rPr>
              <a:t> Justly     </a:t>
            </a:r>
            <a:r>
              <a:rPr lang="en-US" sz="1800" b="1" dirty="0">
                <a:solidFill>
                  <a:srgbClr val="FEBE26"/>
                </a:solidFill>
              </a:rPr>
              <a:t>Love</a:t>
            </a:r>
            <a:r>
              <a:rPr lang="en-US" sz="1800" dirty="0">
                <a:solidFill>
                  <a:srgbClr val="FEBE26"/>
                </a:solidFill>
              </a:rPr>
              <a:t> Mercy     </a:t>
            </a:r>
            <a:r>
              <a:rPr lang="en-US" sz="1800" b="1" dirty="0">
                <a:solidFill>
                  <a:srgbClr val="FEBE26"/>
                </a:solidFill>
              </a:rPr>
              <a:t>Walk</a:t>
            </a:r>
            <a:r>
              <a:rPr lang="en-US" sz="1800" dirty="0">
                <a:solidFill>
                  <a:srgbClr val="FEBE26"/>
                </a:solidFill>
              </a:rPr>
              <a:t> Humbly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9CDC98-8DAC-4B04-B213-B75B1E2A6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925" y="239192"/>
            <a:ext cx="1871998" cy="6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72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6A8744-F26C-4AE6-95AD-3C261CA3D1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76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DA2402-A0F9-4191-ADCE-992A53805A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69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CEEDF0-69B2-4589-91F6-BF6EC1F0A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49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3550BC4-CDB5-4244-A056-4F3DF5571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5387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2368D2B-2DE5-4A17-B8BC-83B8221DCA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8601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1D9249-F615-49ED-9DFF-20E71FC543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39169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6C669D-6B82-4825-8B59-73474231CC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54468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93712A-ACD8-4B4D-B859-FABFA4E16C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83895"/>
      </p:ext>
    </p:extLst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766978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7DA37C-4850-42D0-8FA8-3DE22DB039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8" r="6859" b="120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4FF585-A867-4A45-92C1-148EEF1C51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241" y="0"/>
            <a:ext cx="28860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64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46A319-DAD7-4ABC-B5B0-651ECF826E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69D3CD-DBB8-45DA-9537-8E955A3416BA}"/>
              </a:ext>
            </a:extLst>
          </p:cNvPr>
          <p:cNvSpPr/>
          <p:nvPr userDrawn="1"/>
        </p:nvSpPr>
        <p:spPr>
          <a:xfrm>
            <a:off x="8220074" y="212715"/>
            <a:ext cx="378142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FontTx/>
              <a:buNone/>
            </a:pPr>
            <a:r>
              <a:rPr lang="en-US" sz="1050" dirty="0">
                <a:solidFill>
                  <a:schemeClr val="bg1"/>
                </a:solidFill>
              </a:rPr>
              <a:t>OUR </a:t>
            </a:r>
            <a:r>
              <a:rPr lang="en-US" sz="1050" b="1" i="1" dirty="0">
                <a:solidFill>
                  <a:srgbClr val="FEBE26"/>
                </a:solidFill>
              </a:rPr>
              <a:t>PURPOSE</a:t>
            </a:r>
            <a:r>
              <a:rPr lang="en-US" sz="1050" dirty="0">
                <a:solidFill>
                  <a:schemeClr val="bg1"/>
                </a:solidFill>
              </a:rPr>
              <a:t> IS TO NURTURE YOUNG PEOPLE TO DISCOVER AND CONFIDENTLY EXPRESS THEIR UNIQUE GOD-GIVEN GIFTS IN SERVICE OF THEIR COMMUNITY</a:t>
            </a:r>
            <a:endParaRPr lang="en-AU" sz="105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DFD2D0-D3D6-4A7B-899A-FECBDF6FA78C}"/>
              </a:ext>
            </a:extLst>
          </p:cNvPr>
          <p:cNvSpPr txBox="1"/>
          <p:nvPr userDrawn="1"/>
        </p:nvSpPr>
        <p:spPr>
          <a:xfrm>
            <a:off x="266700" y="5594125"/>
            <a:ext cx="1695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EBE26"/>
                </a:solidFill>
              </a:rPr>
              <a:t>Seek</a:t>
            </a:r>
            <a:r>
              <a:rPr lang="en-US" sz="1200" dirty="0">
                <a:solidFill>
                  <a:srgbClr val="FEBE26"/>
                </a:solidFill>
              </a:rPr>
              <a:t> Wisdom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EBE26"/>
                </a:solidFill>
              </a:rPr>
              <a:t>Act</a:t>
            </a:r>
            <a:r>
              <a:rPr lang="en-US" sz="1200" dirty="0">
                <a:solidFill>
                  <a:srgbClr val="FEBE26"/>
                </a:solidFill>
              </a:rPr>
              <a:t> Justly</a:t>
            </a:r>
          </a:p>
          <a:p>
            <a:pPr algn="l">
              <a:lnSpc>
                <a:spcPct val="100000"/>
              </a:lnSpc>
              <a:buFontTx/>
              <a:buNone/>
            </a:pPr>
            <a:r>
              <a:rPr lang="en-US" sz="1200" b="1" dirty="0">
                <a:solidFill>
                  <a:srgbClr val="FEBE26"/>
                </a:solidFill>
              </a:rPr>
              <a:t>Love</a:t>
            </a:r>
            <a:r>
              <a:rPr lang="en-US" sz="1200" dirty="0">
                <a:solidFill>
                  <a:srgbClr val="FEBE26"/>
                </a:solidFill>
              </a:rPr>
              <a:t> Mercy</a:t>
            </a:r>
          </a:p>
          <a:p>
            <a:pPr algn="l">
              <a:lnSpc>
                <a:spcPct val="100000"/>
              </a:lnSpc>
              <a:buFontTx/>
              <a:buNone/>
            </a:pPr>
            <a:r>
              <a:rPr lang="en-US" sz="1200" b="1" dirty="0">
                <a:solidFill>
                  <a:srgbClr val="FEBE26"/>
                </a:solidFill>
              </a:rPr>
              <a:t>Walk</a:t>
            </a:r>
            <a:r>
              <a:rPr lang="en-US" sz="1200" dirty="0">
                <a:solidFill>
                  <a:srgbClr val="FEBE26"/>
                </a:solidFill>
              </a:rPr>
              <a:t> Humbly</a:t>
            </a:r>
          </a:p>
        </p:txBody>
      </p:sp>
    </p:spTree>
    <p:extLst>
      <p:ext uri="{BB962C8B-B14F-4D97-AF65-F5344CB8AC3E}">
        <p14:creationId xmlns:p14="http://schemas.microsoft.com/office/powerpoint/2010/main" val="3441354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123169-A188-4A95-A3B1-1170DBAF2E4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6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5" r:id="rId3"/>
    <p:sldLayoutId id="2147483664" r:id="rId4"/>
    <p:sldLayoutId id="2147483663" r:id="rId5"/>
    <p:sldLayoutId id="2147483662" r:id="rId6"/>
    <p:sldLayoutId id="2147483660" r:id="rId7"/>
    <p:sldLayoutId id="2147483653" r:id="rId8"/>
    <p:sldLayoutId id="2147483652" r:id="rId9"/>
    <p:sldLayoutId id="2147483650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E0A91E-207B-41F1-B232-F8F817718E13}"/>
              </a:ext>
            </a:extLst>
          </p:cNvPr>
          <p:cNvSpPr txBox="1"/>
          <p:nvPr/>
        </p:nvSpPr>
        <p:spPr>
          <a:xfrm>
            <a:off x="1251284" y="2736502"/>
            <a:ext cx="96894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10 – Preparing for WACE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Kimberly Eyre – Dean of Studies</a:t>
            </a:r>
            <a:endParaRPr lang="en-AU" sz="4000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302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0980EC-DB74-D1F5-118E-487FB717D356}"/>
              </a:ext>
            </a:extLst>
          </p:cNvPr>
          <p:cNvSpPr txBox="1"/>
          <p:nvPr/>
        </p:nvSpPr>
        <p:spPr>
          <a:xfrm>
            <a:off x="1949115" y="1523816"/>
            <a:ext cx="61120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Prerequisites in 2024 for 2025</a:t>
            </a:r>
            <a:endParaRPr lang="en-AU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A31EF0-6AEA-FE84-C092-F44AD0FDF4FF}"/>
              </a:ext>
            </a:extLst>
          </p:cNvPr>
          <p:cNvSpPr txBox="1"/>
          <p:nvPr/>
        </p:nvSpPr>
        <p:spPr>
          <a:xfrm>
            <a:off x="757988" y="3087415"/>
            <a:ext cx="979771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Subject choices in Year 11 and  Year 12 are tied to actual performance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Course selection based on Year 10  Semester 1 results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Prerequisites are established in line with what is needed to be successful in an ATAR course</a:t>
            </a:r>
            <a:endParaRPr lang="en-A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015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5370B9C-0918-DC13-6877-0DB9280A67F8}"/>
              </a:ext>
            </a:extLst>
          </p:cNvPr>
          <p:cNvSpPr txBox="1">
            <a:spLocks/>
          </p:cNvSpPr>
          <p:nvPr/>
        </p:nvSpPr>
        <p:spPr>
          <a:xfrm>
            <a:off x="2433283" y="1091771"/>
            <a:ext cx="7325434" cy="720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Important from a Year 10 Perspective</a:t>
            </a:r>
            <a:endParaRPr lang="en-AU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AE81F54-91BD-1B0B-3FBD-6BE238DAB36D}"/>
              </a:ext>
            </a:extLst>
          </p:cNvPr>
          <p:cNvSpPr txBox="1">
            <a:spLocks/>
          </p:cNvSpPr>
          <p:nvPr/>
        </p:nvSpPr>
        <p:spPr>
          <a:xfrm>
            <a:off x="994139" y="2316070"/>
            <a:ext cx="10203722" cy="30099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Do your best in each Year 10 subject- it matters</a:t>
            </a:r>
          </a:p>
          <a:p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Focus on skills to learn- what are your goals for Year 11 and beyond</a:t>
            </a:r>
          </a:p>
          <a:p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Think about the Pathway you want to study and know the prerequisites</a:t>
            </a:r>
          </a:p>
          <a:p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Talk to your teachers/Curriculum team about the different Pathways and what is involved to be successful in your study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128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7866A-8A91-891A-2503-F297DE568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BD2EBF-2D9E-452F-5DFD-428B37C474BE}"/>
              </a:ext>
            </a:extLst>
          </p:cNvPr>
          <p:cNvSpPr txBox="1"/>
          <p:nvPr/>
        </p:nvSpPr>
        <p:spPr>
          <a:xfrm>
            <a:off x="802108" y="107761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Monitoring Progress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320FFD-C958-4389-208A-9CC2139B2CB3}"/>
              </a:ext>
            </a:extLst>
          </p:cNvPr>
          <p:cNvSpPr txBox="1"/>
          <p:nvPr/>
        </p:nvSpPr>
        <p:spPr>
          <a:xfrm>
            <a:off x="336888" y="2090172"/>
            <a:ext cx="70264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Online feedback through SEQTA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Assessment Outline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Assessment Task Sheets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Semester Report and Statement of Results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Teacher Contact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Study Plan</a:t>
            </a:r>
          </a:p>
        </p:txBody>
      </p:sp>
    </p:spTree>
    <p:extLst>
      <p:ext uri="{BB962C8B-B14F-4D97-AF65-F5344CB8AC3E}">
        <p14:creationId xmlns:p14="http://schemas.microsoft.com/office/powerpoint/2010/main" val="3875717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1DE84-843A-6622-3B5F-39CE19601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20659F-0316-EB80-20C2-E5067E83BB05}"/>
              </a:ext>
            </a:extLst>
          </p:cNvPr>
          <p:cNvSpPr txBox="1"/>
          <p:nvPr/>
        </p:nvSpPr>
        <p:spPr>
          <a:xfrm>
            <a:off x="2944848" y="1185672"/>
            <a:ext cx="2949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Contact Home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3AB66E-D718-DEE7-290E-E5381DFD4496}"/>
              </a:ext>
            </a:extLst>
          </p:cNvPr>
          <p:cNvSpPr txBox="1"/>
          <p:nvPr/>
        </p:nvSpPr>
        <p:spPr>
          <a:xfrm>
            <a:off x="160421" y="2090172"/>
            <a:ext cx="851835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Contact home for students who are academically at risk: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Teachers and the Curriculum team 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  will contact home as the need arises – early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  intervention is the key to success in a course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It is important not to ignore any early 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  warning signs</a:t>
            </a:r>
          </a:p>
        </p:txBody>
      </p:sp>
    </p:spTree>
    <p:extLst>
      <p:ext uri="{BB962C8B-B14F-4D97-AF65-F5344CB8AC3E}">
        <p14:creationId xmlns:p14="http://schemas.microsoft.com/office/powerpoint/2010/main" val="553330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D43135-EC3E-0E2F-D320-1D917490360C}"/>
              </a:ext>
            </a:extLst>
          </p:cNvPr>
          <p:cNvSpPr txBox="1"/>
          <p:nvPr/>
        </p:nvSpPr>
        <p:spPr>
          <a:xfrm>
            <a:off x="1074820" y="4660048"/>
            <a:ext cx="3737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T</a:t>
            </a:r>
            <a:r>
              <a:rPr lang="en-AU" sz="3600" b="1" dirty="0">
                <a:solidFill>
                  <a:schemeClr val="bg1"/>
                </a:solidFill>
                <a:latin typeface="+mj-lt"/>
              </a:rPr>
              <a:t>hank you</a:t>
            </a:r>
          </a:p>
        </p:txBody>
      </p:sp>
    </p:spTree>
    <p:extLst>
      <p:ext uri="{BB962C8B-B14F-4D97-AF65-F5344CB8AC3E}">
        <p14:creationId xmlns:p14="http://schemas.microsoft.com/office/powerpoint/2010/main" val="1592185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0DBC6B-D04D-DA00-2AE6-C690B5A07FA8}"/>
              </a:ext>
            </a:extLst>
          </p:cNvPr>
          <p:cNvSpPr txBox="1"/>
          <p:nvPr/>
        </p:nvSpPr>
        <p:spPr>
          <a:xfrm>
            <a:off x="1074821" y="108266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  <a:latin typeface="+mj-lt"/>
              </a:rPr>
              <a:t>Program tonight: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494CBE-CCC3-7485-4610-9C1ACF27D677}"/>
              </a:ext>
            </a:extLst>
          </p:cNvPr>
          <p:cNvSpPr txBox="1"/>
          <p:nvPr/>
        </p:nvSpPr>
        <p:spPr>
          <a:xfrm>
            <a:off x="657726" y="2213282"/>
            <a:ext cx="1087654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Mrs Kimberly Eyre </a:t>
            </a:r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–</a:t>
            </a:r>
            <a:r>
              <a:rPr lang="en-AU" sz="2800" dirty="0">
                <a:solidFill>
                  <a:schemeClr val="bg1"/>
                </a:solidFill>
              </a:rPr>
              <a:t> Year 10 and pathway to Year 11 &amp; Year 12 Studies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Ms Bronwyn McCue </a:t>
            </a:r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–</a:t>
            </a:r>
            <a:r>
              <a:rPr lang="en-AU" sz="2800" dirty="0">
                <a:solidFill>
                  <a:schemeClr val="bg1"/>
                </a:solidFill>
              </a:rPr>
              <a:t> Introducing Senior Academic Mentor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Mr Lynton Smith </a:t>
            </a:r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–</a:t>
            </a:r>
            <a:r>
              <a:rPr lang="en-AU" sz="2800" dirty="0">
                <a:solidFill>
                  <a:schemeClr val="bg1"/>
                </a:solidFill>
              </a:rPr>
              <a:t> Head of Career Education and Vet Coordinator </a:t>
            </a:r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– </a:t>
            </a:r>
            <a:br>
              <a:rPr lang="en-AU" sz="2800" dirty="0">
                <a:solidFill>
                  <a:schemeClr val="bg1"/>
                </a:solidFill>
                <a:cs typeface="Arial" pitchFamily="34" charset="0"/>
              </a:rPr>
            </a:br>
            <a:r>
              <a:rPr lang="en-AU" sz="2800" dirty="0">
                <a:solidFill>
                  <a:schemeClr val="bg1"/>
                </a:solidFill>
              </a:rPr>
              <a:t>Certificates on offer and Career Counseling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Mr Mark Downsborough </a:t>
            </a:r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–</a:t>
            </a:r>
            <a:r>
              <a:rPr lang="en-AU" sz="2800" dirty="0">
                <a:solidFill>
                  <a:schemeClr val="bg1"/>
                </a:solidFill>
              </a:rPr>
              <a:t> OLNA</a:t>
            </a:r>
          </a:p>
        </p:txBody>
      </p:sp>
    </p:spTree>
    <p:extLst>
      <p:ext uri="{BB962C8B-B14F-4D97-AF65-F5344CB8AC3E}">
        <p14:creationId xmlns:p14="http://schemas.microsoft.com/office/powerpoint/2010/main" val="3365322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8C999F-4794-9117-7AF3-A071A2A3B7F8}"/>
              </a:ext>
            </a:extLst>
          </p:cNvPr>
          <p:cNvSpPr txBox="1"/>
          <p:nvPr/>
        </p:nvSpPr>
        <p:spPr>
          <a:xfrm>
            <a:off x="1780672" y="965752"/>
            <a:ext cx="6769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Curriculum for Year 10 Students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29CE16-F206-1CBC-67B2-BC3A734CE48D}"/>
              </a:ext>
            </a:extLst>
          </p:cNvPr>
          <p:cNvSpPr txBox="1"/>
          <p:nvPr/>
        </p:nvSpPr>
        <p:spPr>
          <a:xfrm>
            <a:off x="224589" y="1708666"/>
            <a:ext cx="8807116" cy="3860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One Australian Curriculum</a:t>
            </a:r>
          </a:p>
          <a:p>
            <a:pPr>
              <a:lnSpc>
                <a:spcPct val="110000"/>
              </a:lnSpc>
            </a:pPr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      – West Australian Curriculum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Courses are designed to be rigorous to </a:t>
            </a:r>
          </a:p>
          <a:p>
            <a:pPr>
              <a:lnSpc>
                <a:spcPct val="110000"/>
              </a:lnSpc>
            </a:pPr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      prepare students for study in Years 11 and 12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Preparing students for life in a rapidly </a:t>
            </a:r>
          </a:p>
          <a:p>
            <a:pPr>
              <a:lnSpc>
                <a:spcPct val="110000"/>
              </a:lnSpc>
            </a:pPr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      changing work environment</a:t>
            </a:r>
          </a:p>
          <a:p>
            <a:pPr>
              <a:lnSpc>
                <a:spcPct val="110000"/>
              </a:lnSpc>
            </a:pPr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      – focus on inter-disciplinary skills </a:t>
            </a:r>
          </a:p>
          <a:p>
            <a:pPr>
              <a:lnSpc>
                <a:spcPct val="110000"/>
              </a:lnSpc>
            </a:pPr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      (STEM)</a:t>
            </a:r>
            <a:endParaRPr lang="en-A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248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F40C20-57C1-6ED2-B450-595E2CF90282}"/>
              </a:ext>
            </a:extLst>
          </p:cNvPr>
          <p:cNvSpPr txBox="1"/>
          <p:nvPr/>
        </p:nvSpPr>
        <p:spPr>
          <a:xfrm>
            <a:off x="1267328" y="83930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WACE Requirements</a:t>
            </a:r>
            <a:endParaRPr lang="en-AU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D600A3-74D0-85D6-675C-DB22930C66C6}"/>
              </a:ext>
            </a:extLst>
          </p:cNvPr>
          <p:cNvSpPr txBox="1"/>
          <p:nvPr/>
        </p:nvSpPr>
        <p:spPr>
          <a:xfrm>
            <a:off x="336888" y="1711495"/>
            <a:ext cx="702644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WACE (Western Australian Certificate of Education)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Numeracy and Literacy minimum standard –        Online Literacy and Numeracy Assessment  (OLNA)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Breadth and Depth requirement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Achievement standard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English competence</a:t>
            </a:r>
          </a:p>
          <a:p>
            <a:endParaRPr lang="en-A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07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913CD2-8EAE-062F-E175-A29C7D2148F1}"/>
              </a:ext>
            </a:extLst>
          </p:cNvPr>
          <p:cNvSpPr txBox="1"/>
          <p:nvPr/>
        </p:nvSpPr>
        <p:spPr>
          <a:xfrm>
            <a:off x="1411706" y="938280"/>
            <a:ext cx="71066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Numeracy and Literacy requirement (OLNA)</a:t>
            </a:r>
            <a:endParaRPr lang="en-AU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FBF486-72E6-4EF8-E5FF-17AD2C618ED0}"/>
              </a:ext>
            </a:extLst>
          </p:cNvPr>
          <p:cNvSpPr txBox="1"/>
          <p:nvPr/>
        </p:nvSpPr>
        <p:spPr>
          <a:xfrm>
            <a:off x="1283369" y="2541674"/>
            <a:ext cx="776437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All students must have achieved success in OLNA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Some students may be exempt from this test depending on their achievement in the NAPLAN in Year 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Students will sit the first round of OLNA in May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Some formal preparation outside of the normal class curriculum – practice tests and support are available</a:t>
            </a:r>
          </a:p>
        </p:txBody>
      </p:sp>
    </p:spTree>
    <p:extLst>
      <p:ext uri="{BB962C8B-B14F-4D97-AF65-F5344CB8AC3E}">
        <p14:creationId xmlns:p14="http://schemas.microsoft.com/office/powerpoint/2010/main" val="1976631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7C17395-1AB2-5DCC-1672-9F4BF865E831}"/>
              </a:ext>
            </a:extLst>
          </p:cNvPr>
          <p:cNvSpPr txBox="1"/>
          <p:nvPr/>
        </p:nvSpPr>
        <p:spPr>
          <a:xfrm>
            <a:off x="1211178" y="922239"/>
            <a:ext cx="4443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Standard Pathways in 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Year 11 and Year 12</a:t>
            </a:r>
            <a:endParaRPr lang="en-AU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FE4D6E-D923-17C7-F636-56DAC47E67F6}"/>
              </a:ext>
            </a:extLst>
          </p:cNvPr>
          <p:cNvSpPr txBox="1"/>
          <p:nvPr/>
        </p:nvSpPr>
        <p:spPr>
          <a:xfrm>
            <a:off x="657726" y="2378039"/>
            <a:ext cx="72349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ATAR Pathway </a:t>
            </a:r>
          </a:p>
          <a:p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     (Australian Tertiary Entrance Rank)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bg1"/>
              </a:solidFill>
              <a:cs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General Pathway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cs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cs typeface="Arial" pitchFamily="34" charset="0"/>
              </a:rPr>
              <a:t>Certificate </a:t>
            </a:r>
            <a:r>
              <a:rPr lang="en-AU" sz="2800" dirty="0">
                <a:solidFill>
                  <a:schemeClr val="bg1"/>
                </a:solidFill>
                <a:cs typeface="Arial" pitchFamily="34" charset="0"/>
              </a:rPr>
              <a:t>Pathway</a:t>
            </a:r>
            <a:endParaRPr lang="en-A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833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6DCE046-3A3F-6B68-488B-0CEB4370FB0C}"/>
              </a:ext>
            </a:extLst>
          </p:cNvPr>
          <p:cNvSpPr txBox="1"/>
          <p:nvPr/>
        </p:nvSpPr>
        <p:spPr>
          <a:xfrm>
            <a:off x="1860884" y="95141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solidFill>
                  <a:schemeClr val="bg1"/>
                </a:solidFill>
                <a:latin typeface="+mj-lt"/>
              </a:rPr>
              <a:t>ATAR Pathway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793DE7-1348-A9D7-DE6C-CA3D4027C097}"/>
              </a:ext>
            </a:extLst>
          </p:cNvPr>
          <p:cNvSpPr txBox="1"/>
          <p:nvPr/>
        </p:nvSpPr>
        <p:spPr>
          <a:xfrm>
            <a:off x="1235242" y="2025908"/>
            <a:ext cx="972151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Leads to University/TAFE/work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Minimum 4 ATAR courses including English ATAR/Literature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800" b="1" dirty="0">
              <a:solidFill>
                <a:schemeClr val="bg1"/>
              </a:solidFill>
            </a:endParaRPr>
          </a:p>
          <a:p>
            <a:r>
              <a:rPr lang="en-AU" sz="2800" dirty="0">
                <a:solidFill>
                  <a:schemeClr val="bg1"/>
                </a:solidFill>
              </a:rPr>
              <a:t>Recommended for students who: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Are self-motivated and like to achieve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Can sit and complete at least two hours of homework/study unsupervised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Require an ATAR higher than 70 for their chosen course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92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12B5B2-48DE-CBF1-C5D9-FBA69D845693}"/>
              </a:ext>
            </a:extLst>
          </p:cNvPr>
          <p:cNvSpPr txBox="1"/>
          <p:nvPr/>
        </p:nvSpPr>
        <p:spPr>
          <a:xfrm>
            <a:off x="136358" y="486549"/>
            <a:ext cx="396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solidFill>
                  <a:schemeClr val="bg1"/>
                </a:solidFill>
                <a:latin typeface="+mj-lt"/>
              </a:rPr>
              <a:t>General Pathway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28759A-C82A-7FC7-1A66-6A01338CD0C1}"/>
              </a:ext>
            </a:extLst>
          </p:cNvPr>
          <p:cNvSpPr txBox="1"/>
          <p:nvPr/>
        </p:nvSpPr>
        <p:spPr>
          <a:xfrm>
            <a:off x="385010" y="1394527"/>
            <a:ext cx="91038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Leads to TAFE or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Doing combination of General and Certificate courses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No ATAR is generated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BF7DE-3A65-3C4A-BCFF-FE5FFD1C89CE}"/>
              </a:ext>
            </a:extLst>
          </p:cNvPr>
          <p:cNvSpPr txBox="1"/>
          <p:nvPr/>
        </p:nvSpPr>
        <p:spPr>
          <a:xfrm>
            <a:off x="136358" y="3133534"/>
            <a:ext cx="4395537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dobe Gothic Std B" panose="020B0800000000000000" pitchFamily="34" charset="-128"/>
                <a:cs typeface="Calibri" panose="020F0502020204030204" pitchFamily="34" charset="0"/>
              </a:rPr>
              <a:t>Certificate Pathway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E93B59-CB81-37A0-A54C-36A56758A8AF}"/>
              </a:ext>
            </a:extLst>
          </p:cNvPr>
          <p:cNvSpPr txBox="1"/>
          <p:nvPr/>
        </p:nvSpPr>
        <p:spPr>
          <a:xfrm>
            <a:off x="385010" y="3897515"/>
            <a:ext cx="11438021" cy="1512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Leads to Uni/TAFE or work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Doing combination of General and Certificate courses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Cert IV + General English A grade/ATAR English C grade = 70 ATAR equivalent</a:t>
            </a:r>
          </a:p>
        </p:txBody>
      </p:sp>
    </p:spTree>
    <p:extLst>
      <p:ext uri="{BB962C8B-B14F-4D97-AF65-F5344CB8AC3E}">
        <p14:creationId xmlns:p14="http://schemas.microsoft.com/office/powerpoint/2010/main" val="1496664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500659-CE11-F686-5F28-29BF23426CBD}"/>
              </a:ext>
            </a:extLst>
          </p:cNvPr>
          <p:cNvSpPr txBox="1"/>
          <p:nvPr/>
        </p:nvSpPr>
        <p:spPr>
          <a:xfrm>
            <a:off x="3048000" y="6495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solidFill>
                  <a:schemeClr val="bg1"/>
                </a:solidFill>
                <a:latin typeface="+mj-lt"/>
              </a:rPr>
              <a:t>General/Certificate Pathway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B9451E-E096-36C6-5117-45E930739C28}"/>
              </a:ext>
            </a:extLst>
          </p:cNvPr>
          <p:cNvSpPr txBox="1"/>
          <p:nvPr/>
        </p:nvSpPr>
        <p:spPr>
          <a:xfrm>
            <a:off x="673767" y="1991687"/>
            <a:ext cx="1084446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Recommended for students who:</a:t>
            </a:r>
          </a:p>
          <a:p>
            <a:endParaRPr lang="en-AU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Prefer to complete most of their work in the classroom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Prefer assignments to tests/exams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Do not perform well in assessments that have a time limit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Have significant time commitments outside school to work/sport etc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Are more ‘hands on’ learners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Enjoy practical courses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Have a chosen industry in which they wish to work</a:t>
            </a:r>
          </a:p>
        </p:txBody>
      </p:sp>
    </p:spTree>
    <p:extLst>
      <p:ext uri="{BB962C8B-B14F-4D97-AF65-F5344CB8AC3E}">
        <p14:creationId xmlns:p14="http://schemas.microsoft.com/office/powerpoint/2010/main" val="935487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9FFA2B10C8694C8201C0B30542DA87" ma:contentTypeVersion="14" ma:contentTypeDescription="Create a new document." ma:contentTypeScope="" ma:versionID="535d76d5d56b46fe08c86c9b74affd5d">
  <xsd:schema xmlns:xsd="http://www.w3.org/2001/XMLSchema" xmlns:xs="http://www.w3.org/2001/XMLSchema" xmlns:p="http://schemas.microsoft.com/office/2006/metadata/properties" xmlns:ns2="c33d0cf4-77f8-4a08-a0dd-a47d27f9ffeb" xmlns:ns3="9b8e5562-5a17-4412-a3fa-a0bd4dd09c5b" targetNamespace="http://schemas.microsoft.com/office/2006/metadata/properties" ma:root="true" ma:fieldsID="0ab819b8da0900f1772fa25b91ddfa8f" ns2:_="" ns3:_="">
    <xsd:import namespace="c33d0cf4-77f8-4a08-a0dd-a47d27f9ffeb"/>
    <xsd:import namespace="9b8e5562-5a17-4412-a3fa-a0bd4dd09c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3d0cf4-77f8-4a08-a0dd-a47d27f9ff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1e58efbc-b83b-4728-8718-4357d10fe5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8e5562-5a17-4412-a3fa-a0bd4dd09c5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b248f75-ccaf-4878-a477-03c64a9999a6}" ma:internalName="TaxCatchAll" ma:showField="CatchAllData" ma:web="9b8e5562-5a17-4412-a3fa-a0bd4dd09c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3d0cf4-77f8-4a08-a0dd-a47d27f9ffeb">
      <Terms xmlns="http://schemas.microsoft.com/office/infopath/2007/PartnerControls"/>
    </lcf76f155ced4ddcb4097134ff3c332f>
    <TaxCatchAll xmlns="9b8e5562-5a17-4412-a3fa-a0bd4dd09c5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EA402C-5894-4E2C-8BB9-169E37363ECB}">
  <ds:schemaRefs>
    <ds:schemaRef ds:uri="9b8e5562-5a17-4412-a3fa-a0bd4dd09c5b"/>
    <ds:schemaRef ds:uri="c33d0cf4-77f8-4a08-a0dd-a47d27f9ff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A69212E-2743-4D4A-8E6B-A02BB2FF68E0}">
  <ds:schemaRefs>
    <ds:schemaRef ds:uri="http://purl.org/dc/dcmitype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c33d0cf4-77f8-4a08-a0dd-a47d27f9ffeb"/>
    <ds:schemaRef ds:uri="http://purl.org/dc/terms/"/>
    <ds:schemaRef ds:uri="http://schemas.openxmlformats.org/package/2006/metadata/core-properties"/>
    <ds:schemaRef ds:uri="9b8e5562-5a17-4412-a3fa-a0bd4dd09c5b"/>
  </ds:schemaRefs>
</ds:datastoreItem>
</file>

<file path=customXml/itemProps3.xml><?xml version="1.0" encoding="utf-8"?>
<ds:datastoreItem xmlns:ds="http://schemas.openxmlformats.org/officeDocument/2006/customXml" ds:itemID="{FAE9C344-59F4-49A0-8702-943B01C13B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580</Words>
  <Application>Microsoft Office PowerPoint</Application>
  <PresentationFormat>Widescreen</PresentationFormat>
  <Paragraphs>94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Karlien Hawkey</dc:creator>
  <cp:lastModifiedBy>Esbe Maree</cp:lastModifiedBy>
  <cp:revision>17</cp:revision>
  <cp:lastPrinted>2023-01-19T04:02:05Z</cp:lastPrinted>
  <dcterms:created xsi:type="dcterms:W3CDTF">2021-05-18T06:31:22Z</dcterms:created>
  <dcterms:modified xsi:type="dcterms:W3CDTF">2024-02-12T07:36:07Z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0x010100A19FFA2B10C8694C8201C0B30542DA87</vt:lpwstr>
  </property>
  <property fmtid="{D5CDD505-2E9C-101B-9397-08002B2CF9AE}" pid="3" name="MediaServiceImageTags">
    <vt:lpwstr/>
  </property>
</Properties>
</file>