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3"/>
  </p:notesMasterIdLst>
  <p:handoutMasterIdLst>
    <p:handoutMasterId r:id="rId24"/>
  </p:handoutMasterIdLst>
  <p:sldIdLst>
    <p:sldId id="284" r:id="rId3"/>
    <p:sldId id="311" r:id="rId4"/>
    <p:sldId id="340" r:id="rId5"/>
    <p:sldId id="341" r:id="rId6"/>
    <p:sldId id="343" r:id="rId7"/>
    <p:sldId id="334" r:id="rId8"/>
    <p:sldId id="312" r:id="rId9"/>
    <p:sldId id="316" r:id="rId10"/>
    <p:sldId id="317" r:id="rId11"/>
    <p:sldId id="337" r:id="rId12"/>
    <p:sldId id="318" r:id="rId13"/>
    <p:sldId id="344" r:id="rId14"/>
    <p:sldId id="319" r:id="rId15"/>
    <p:sldId id="320" r:id="rId16"/>
    <p:sldId id="321" r:id="rId17"/>
    <p:sldId id="323" r:id="rId18"/>
    <p:sldId id="324" r:id="rId19"/>
    <p:sldId id="326" r:id="rId20"/>
    <p:sldId id="325" r:id="rId21"/>
    <p:sldId id="338" r:id="rId2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231"/>
    <a:srgbClr val="7CA0D4"/>
    <a:srgbClr val="05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83" d="100"/>
          <a:sy n="83" d="100"/>
        </p:scale>
        <p:origin x="3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A0440-370B-432C-A27D-1B91D98C7D12}" type="datetimeFigureOut">
              <a:rPr lang="en-AU" smtClean="0"/>
              <a:pPr/>
              <a:t>12/02/2024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38F11-70F6-4C46-8B55-B24B55A26C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55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73191-D458-43FC-9764-C356FABA450B}" type="datetimeFigureOut">
              <a:rPr lang="en-AU" smtClean="0"/>
              <a:pPr/>
              <a:t>12/02/2024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8" y="4783138"/>
            <a:ext cx="544480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F40DB-71F3-4A9C-9B0D-8252AACEC02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956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F40DB-71F3-4A9C-9B0D-8252AACEC025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10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cue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F40DB-71F3-4A9C-9B0D-8252AACEC025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10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6BA65-ABCA-4533-A843-ACDE88CC3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3645024"/>
            <a:ext cx="12192000" cy="7194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80" y="4653136"/>
            <a:ext cx="12192000" cy="7194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>
                <a:solidFill>
                  <a:srgbClr val="F0C23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3277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293831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138367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1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267DE-86D4-4E6E-B752-4E96727844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5640" y="620688"/>
            <a:ext cx="8146212" cy="72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F0C23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55640" y="1340768"/>
            <a:ext cx="8146212" cy="463581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+mn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976582"/>
            <a:ext cx="807612" cy="7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E69DC-07F0-4B01-9F57-1DB5BF016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28057" y="908720"/>
            <a:ext cx="8146212" cy="72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F0C23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28057" y="1844824"/>
            <a:ext cx="8146212" cy="45725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+mn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949280"/>
            <a:ext cx="807612" cy="7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69A85F-4883-4C96-B4E9-AE73D9BFA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6772"/>
            <a:ext cx="12192000" cy="733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F0C23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22894" y="1700808"/>
            <a:ext cx="8146212" cy="45725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949280"/>
            <a:ext cx="807612" cy="7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511A4-09F7-4707-930F-4B79ADE51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620688"/>
            <a:ext cx="8146212" cy="72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F0C23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5400" y="1412776"/>
            <a:ext cx="9289032" cy="49685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+mn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939586"/>
            <a:ext cx="807612" cy="7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8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31475-CBDA-4BBE-A204-179555C79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1556792"/>
            <a:ext cx="6960096" cy="49685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+mn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4" y="3429000"/>
            <a:ext cx="2808312" cy="30963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F0C23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856187"/>
            <a:ext cx="6960096" cy="700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F0C231"/>
                </a:solidFill>
                <a:latin typeface="+mj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032" y="116632"/>
            <a:ext cx="747947" cy="7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202830" y="620688"/>
            <a:ext cx="9645697" cy="5762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Adobe Gothic Std B" panose="020B0800000000000000" pitchFamily="34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976582"/>
            <a:ext cx="807612" cy="7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9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84CC8-1E11-49D2-ACDD-8E6F72439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6680" cy="68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6680" cy="6871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36FA0-1B7E-4660-9175-31B3AEB693A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7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ss.scsa.wa.edu.au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nior-secondary.scsa.wa.edu.au/assessment/olna" TargetMode="External"/><Relationship Id="rId2" Type="http://schemas.openxmlformats.org/officeDocument/2006/relationships/hyperlink" Target="https://www.dese.gov.au/skills-information-training-providers/australian-core-skills-framewor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126BF4-5683-438D-BF45-8DA58ADE12AD}"/>
              </a:ext>
            </a:extLst>
          </p:cNvPr>
          <p:cNvSpPr txBox="1">
            <a:spLocks/>
          </p:cNvSpPr>
          <p:nvPr/>
        </p:nvSpPr>
        <p:spPr>
          <a:xfrm>
            <a:off x="191344" y="3212976"/>
            <a:ext cx="12192000" cy="71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b="1" kern="1200">
                <a:solidFill>
                  <a:schemeClr val="bg1"/>
                </a:solidFill>
                <a:latin typeface="+mj-lt"/>
                <a:ea typeface="Adobe Gothic Std B" panose="020B0800000000000000" pitchFamily="34" charset="-128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Year 10</a:t>
            </a:r>
            <a:br>
              <a:rPr lang="en-AU" dirty="0"/>
            </a:br>
            <a:r>
              <a:rPr lang="en-AU" dirty="0"/>
              <a:t>Online Literacy and Numeracy Assessment</a:t>
            </a:r>
            <a:br>
              <a:rPr lang="en-AU" dirty="0"/>
            </a:br>
            <a:r>
              <a:rPr lang="en-AU" dirty="0"/>
              <a:t>Mark Downsborough</a:t>
            </a:r>
          </a:p>
          <a:p>
            <a:r>
              <a:rPr lang="en-AU" dirty="0"/>
              <a:t>Dean of Administration</a:t>
            </a:r>
          </a:p>
          <a:p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970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34A6F-2C70-4DA7-82C8-719ED6A2A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AU" sz="3600" dirty="0">
                <a:cs typeface="Arial" pitchFamily="34" charset="0"/>
              </a:rPr>
              <a:t>Students can access these at home, details will be on their OLNA information sheets.</a:t>
            </a:r>
          </a:p>
          <a:p>
            <a:pPr algn="ctr"/>
            <a:endParaRPr lang="en-AU" sz="3600" dirty="0">
              <a:cs typeface="Arial" pitchFamily="34" charset="0"/>
            </a:endParaRPr>
          </a:p>
          <a:p>
            <a:pPr algn="ctr"/>
            <a:r>
              <a:rPr lang="en-AU" sz="36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https://assess.scsa.wa.edu.au</a:t>
            </a:r>
            <a:endParaRPr lang="en-AU" sz="3600" dirty="0">
              <a:cs typeface="Arial" pitchFamily="34" charset="0"/>
            </a:endParaRPr>
          </a:p>
          <a:p>
            <a:pPr algn="ctr"/>
            <a:r>
              <a:rPr lang="en-AU" sz="3600" dirty="0">
                <a:cs typeface="Arial" pitchFamily="34" charset="0"/>
              </a:rPr>
              <a:t>Login : 1366</a:t>
            </a:r>
          </a:p>
          <a:p>
            <a:pPr algn="ctr"/>
            <a:r>
              <a:rPr lang="en-AU" sz="3600" dirty="0">
                <a:cs typeface="Arial" pitchFamily="34" charset="0"/>
              </a:rPr>
              <a:t>Password : prac14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153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185"/>
            <a:ext cx="10972800" cy="61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2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A693F-337F-41E0-A96F-D2A623D80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19E23-79D6-4534-BF61-983CC6D3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1" y="551735"/>
            <a:ext cx="10332717" cy="57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6905F-27B0-43AE-B4D6-3EB9AC109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402"/>
          <a:stretch/>
        </p:blipFill>
        <p:spPr>
          <a:xfrm>
            <a:off x="191344" y="0"/>
            <a:ext cx="7642654" cy="4581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C7B68-F6E6-4663-9B0A-4ED465771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21"/>
          <a:stretch/>
        </p:blipFill>
        <p:spPr>
          <a:xfrm>
            <a:off x="4439816" y="2984398"/>
            <a:ext cx="5773216" cy="387360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4943872" y="44371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9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3819E9-9D91-4390-8B5C-F3DFBA4AB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319"/>
          <a:stretch/>
        </p:blipFill>
        <p:spPr>
          <a:xfrm>
            <a:off x="119335" y="0"/>
            <a:ext cx="8902713" cy="4869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1A640-D51D-459A-9CAF-253BCF921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67"/>
          <a:stretch/>
        </p:blipFill>
        <p:spPr>
          <a:xfrm>
            <a:off x="5772282" y="3393385"/>
            <a:ext cx="5452530" cy="34646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6240016" y="4848587"/>
            <a:ext cx="257991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1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53A666-CF9E-4D2C-AB6B-8165D0DBB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73"/>
          <a:stretch/>
        </p:blipFill>
        <p:spPr>
          <a:xfrm>
            <a:off x="191344" y="116632"/>
            <a:ext cx="8140082" cy="4320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82C1C2-7559-40D1-8F64-A32497446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4"/>
          <a:stretch/>
        </p:blipFill>
        <p:spPr>
          <a:xfrm>
            <a:off x="5264507" y="2949079"/>
            <a:ext cx="5295214" cy="35521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5801892" y="458112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15FA4-7D37-407B-960B-744C37AE3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830" y="332656"/>
            <a:ext cx="307488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27C08A-28F6-43CA-AFE9-6E87C03A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5" y="116632"/>
            <a:ext cx="7133991" cy="4752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4EDB4-557F-4D0B-96A7-793C691A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63" y="2996952"/>
            <a:ext cx="6768080" cy="33176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55840" y="436510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7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7D061-8199-4141-A0AB-605F67B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5" y="116632"/>
            <a:ext cx="7133991" cy="4752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4E5785-4B97-4B80-BAF2-CD2769292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3" y="2662470"/>
            <a:ext cx="6233572" cy="3815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31904" y="602312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7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1345" y="188641"/>
            <a:ext cx="3888432" cy="720080"/>
          </a:xfrm>
        </p:spPr>
        <p:txBody>
          <a:bodyPr/>
          <a:lstStyle/>
          <a:p>
            <a:r>
              <a:rPr lang="en-AU" dirty="0">
                <a:solidFill>
                  <a:srgbClr val="05002B"/>
                </a:solidFill>
              </a:rPr>
              <a:t>Writing Assessment</a:t>
            </a:r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08721"/>
            <a:ext cx="11424462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1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66726" y="188640"/>
            <a:ext cx="5109194" cy="612068"/>
          </a:xfrm>
        </p:spPr>
        <p:txBody>
          <a:bodyPr/>
          <a:lstStyle/>
          <a:p>
            <a:r>
              <a:rPr lang="en-AU" sz="3200" dirty="0">
                <a:solidFill>
                  <a:srgbClr val="05002B"/>
                </a:solidFill>
              </a:rPr>
              <a:t>Writing Assessment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800708"/>
            <a:ext cx="5953956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2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55640" y="1628800"/>
            <a:ext cx="8146212" cy="4347782"/>
          </a:xfrm>
        </p:spPr>
        <p:txBody>
          <a:bodyPr/>
          <a:lstStyle/>
          <a:p>
            <a:r>
              <a:rPr lang="en-AU" dirty="0">
                <a:cs typeface="Arial" pitchFamily="34" charset="0"/>
              </a:rPr>
              <a:t>2013 - Feedback from employers and training providers about the low literacy and numeracy capabilities of some school leavers</a:t>
            </a:r>
          </a:p>
          <a:p>
            <a:endParaRPr lang="en-AU" dirty="0">
              <a:cs typeface="Arial" pitchFamily="34" charset="0"/>
            </a:endParaRPr>
          </a:p>
          <a:p>
            <a:r>
              <a:rPr lang="en-AU" dirty="0">
                <a:cs typeface="Arial" pitchFamily="34" charset="0"/>
              </a:rPr>
              <a:t>2016 – minimum standard of literacy and numeracy required to achieve a Western Australian Certificate of Education (WACE)</a:t>
            </a:r>
          </a:p>
          <a:p>
            <a:endParaRPr lang="en-AU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E9C711A-6545-42D5-A1B8-9079CD482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6390" y="620043"/>
            <a:ext cx="8145462" cy="7207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AU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Background information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Online Literacy and Numeracy Assessment (OLNA)</a:t>
            </a:r>
            <a:endParaRPr lang="en-AU" sz="2800" i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51755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09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55640" y="1628800"/>
            <a:ext cx="8146212" cy="4347782"/>
          </a:xfrm>
        </p:spPr>
        <p:txBody>
          <a:bodyPr/>
          <a:lstStyle/>
          <a:p>
            <a:r>
              <a:rPr lang="en-AU" dirty="0"/>
              <a:t>To successfully meet the literacy and numeracy requirement, students must demonstrate the skills regarded as essential to meet the demands of everyday life and work in a knowledge-based economy. These skills are described in Level 3 of the </a:t>
            </a:r>
            <a:r>
              <a:rPr lang="en-AU" i="1" u="sng" dirty="0">
                <a:hlinkClick r:id="rId2"/>
              </a:rPr>
              <a:t>Australian Core Skills Framework</a:t>
            </a:r>
            <a:r>
              <a:rPr lang="en-AU" u="sng" dirty="0">
                <a:hlinkClick r:id="rId2"/>
              </a:rPr>
              <a:t> </a:t>
            </a:r>
            <a:endParaRPr lang="en-AU" u="sng" dirty="0"/>
          </a:p>
          <a:p>
            <a:r>
              <a:rPr lang="en-US" dirty="0"/>
              <a:t>F</a:t>
            </a:r>
            <a:r>
              <a:rPr lang="en-AU" dirty="0" err="1"/>
              <a:t>urther</a:t>
            </a:r>
            <a:r>
              <a:rPr lang="en-AU" dirty="0"/>
              <a:t> information can be found at  </a:t>
            </a:r>
          </a:p>
          <a:p>
            <a:r>
              <a:rPr lang="en-AU" u="sng" dirty="0">
                <a:hlinkClick r:id="rId3"/>
              </a:rPr>
              <a:t>https://senior-secondary.scsa.wa.edu.au/assessment/olna</a:t>
            </a:r>
            <a:endParaRPr lang="en-AU" u="sng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E9C711A-6545-42D5-A1B8-9079CD482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6390" y="620043"/>
            <a:ext cx="8145462" cy="7207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AU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Background information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Online Literacy and Numeracy Assessment (OLNA)</a:t>
            </a:r>
            <a:endParaRPr lang="en-AU" sz="2800" i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32105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DAB45-6C31-4DEF-8A68-CA21C48A1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Prequalification from NAPLAN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702DC-2F49-4428-A48D-446475ECFC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6688" y="4315082"/>
            <a:ext cx="12270957" cy="2102291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https://senior-secondary.scsa.wa.edu.au/assessment/olna/prequalification-through-naplan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99F25-8ED9-4F45-8AC0-1CB53472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844824"/>
            <a:ext cx="9470317" cy="2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4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E9C711A-6545-42D5-A1B8-9079CD482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6390" y="620043"/>
            <a:ext cx="8145462" cy="7207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AU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Illustration of NAPLAN scores for OLNA prequalification</a:t>
            </a:r>
          </a:p>
          <a:p>
            <a:endParaRPr lang="en-AU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681679-CC5C-4DF8-8D42-284CE0A9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484784"/>
            <a:ext cx="5168318" cy="51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AE6B7-4FFA-47BD-ABF4-F4549A4CF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cs typeface="Arial" pitchFamily="34" charset="0"/>
              </a:rPr>
              <a:t>The OLNA is comprised of three different assessments</a:t>
            </a:r>
          </a:p>
          <a:p>
            <a:pPr marL="400050" lvl="1" indent="0" algn="l">
              <a:spcAft>
                <a:spcPts val="600"/>
              </a:spcAft>
              <a:buNone/>
              <a:tabLst>
                <a:tab pos="1441450" algn="l"/>
              </a:tabLst>
            </a:pPr>
            <a:r>
              <a:rPr lang="en-AU" sz="2800" dirty="0">
                <a:solidFill>
                  <a:schemeClr val="bg1"/>
                </a:solidFill>
                <a:cs typeface="Arial" pitchFamily="34" charset="0"/>
              </a:rPr>
              <a:t>Literacy – Reading : 45 Multiple Choice 			Questions – 50 minutes</a:t>
            </a:r>
          </a:p>
          <a:p>
            <a:pPr marL="400050" lvl="1" indent="0" algn="l">
              <a:spcAft>
                <a:spcPts val="600"/>
              </a:spcAft>
              <a:buNone/>
              <a:tabLst>
                <a:tab pos="1441450" algn="l"/>
              </a:tabLst>
            </a:pPr>
            <a:r>
              <a:rPr lang="en-AU" sz="2800" dirty="0">
                <a:solidFill>
                  <a:schemeClr val="bg1"/>
                </a:solidFill>
                <a:cs typeface="Arial" pitchFamily="34" charset="0"/>
              </a:rPr>
              <a:t>Literacy – Writing : 600 word typed 			response – 60 minutes</a:t>
            </a:r>
          </a:p>
          <a:p>
            <a:pPr marL="400050" lvl="1" indent="0" algn="l">
              <a:spcAft>
                <a:spcPts val="600"/>
              </a:spcAft>
              <a:buNone/>
              <a:tabLst>
                <a:tab pos="1441450" algn="l"/>
              </a:tabLst>
            </a:pPr>
            <a:r>
              <a:rPr lang="en-AU" sz="2800" dirty="0">
                <a:solidFill>
                  <a:schemeClr val="bg1"/>
                </a:solidFill>
                <a:cs typeface="Arial" pitchFamily="34" charset="0"/>
              </a:rPr>
              <a:t>Numeracy : 45 Multiple Choice Questions – 		50 minutes</a:t>
            </a:r>
          </a:p>
          <a:p>
            <a:endParaRPr lang="en-AU" dirty="0">
              <a:cs typeface="Arial" pitchFamily="34" charset="0"/>
            </a:endParaRPr>
          </a:p>
          <a:p>
            <a:pPr marL="0" indent="0">
              <a:buNone/>
            </a:pPr>
            <a:r>
              <a:rPr lang="en-AU" dirty="0">
                <a:cs typeface="Arial" pitchFamily="34" charset="0"/>
              </a:rPr>
              <a:t>Students will be given login and password details as they enter the assessment room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318C1-EAE7-4C23-894E-86FDE4195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FACDA-F0C1-4165-9367-ECC5B23007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  <a:cs typeface="Arial" pitchFamily="34" charset="0"/>
              </a:rPr>
              <a:t>OLNA Assessments Details</a:t>
            </a:r>
            <a:endParaRPr lang="en-AU" sz="1200" i="1" dirty="0">
              <a:solidFill>
                <a:schemeClr val="bg1"/>
              </a:solidFill>
              <a:cs typeface="Arial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810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1704" y="1124744"/>
            <a:ext cx="8146212" cy="720080"/>
          </a:xfrm>
        </p:spPr>
        <p:txBody>
          <a:bodyPr/>
          <a:lstStyle/>
          <a:p>
            <a:r>
              <a:rPr lang="en-AU" dirty="0"/>
              <a:t>Testing Windows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31704" y="1988840"/>
            <a:ext cx="8146212" cy="457254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Year 10 OLNA assessments will be conducted:</a:t>
            </a:r>
          </a:p>
          <a:p>
            <a:endParaRPr lang="en-US" dirty="0"/>
          </a:p>
          <a:p>
            <a:r>
              <a:rPr lang="en-US" dirty="0"/>
              <a:t>Term 2 : 22</a:t>
            </a:r>
            <a:r>
              <a:rPr lang="en-US" baseline="30000" dirty="0"/>
              <a:t>nd</a:t>
            </a:r>
            <a:r>
              <a:rPr lang="en-US" dirty="0"/>
              <a:t> April to 3</a:t>
            </a:r>
            <a:r>
              <a:rPr lang="en-US" baseline="30000" dirty="0"/>
              <a:t>rd</a:t>
            </a:r>
            <a:r>
              <a:rPr lang="en-US" dirty="0"/>
              <a:t> May</a:t>
            </a:r>
          </a:p>
          <a:p>
            <a:r>
              <a:rPr lang="en-US" dirty="0"/>
              <a:t>Term 3 : 2</a:t>
            </a:r>
            <a:r>
              <a:rPr lang="en-US" baseline="30000" dirty="0"/>
              <a:t>nd</a:t>
            </a:r>
            <a:r>
              <a:rPr lang="en-US" dirty="0"/>
              <a:t> to 13</a:t>
            </a:r>
            <a:r>
              <a:rPr lang="en-US" baseline="30000" dirty="0"/>
              <a:t>th</a:t>
            </a:r>
            <a:r>
              <a:rPr lang="en-US" dirty="0"/>
              <a:t> September</a:t>
            </a:r>
          </a:p>
          <a:p>
            <a:r>
              <a:rPr lang="en-US" dirty="0"/>
              <a:t>A catch up session for students who have not had two opportunities will be arranged in October</a:t>
            </a:r>
          </a:p>
          <a:p>
            <a:endParaRPr lang="en-US" dirty="0"/>
          </a:p>
          <a:p>
            <a:r>
              <a:rPr lang="en-US" dirty="0"/>
              <a:t>More detailed schedules will come out closer to the dates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333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D780DE-B1A5-4EBD-89C2-71B876F4D7E9}"/>
              </a:ext>
            </a:extLst>
          </p:cNvPr>
          <p:cNvSpPr/>
          <p:nvPr/>
        </p:nvSpPr>
        <p:spPr>
          <a:xfrm>
            <a:off x="551384" y="4046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cs typeface="Arial" pitchFamily="34" charset="0"/>
              </a:rPr>
              <a:t>Who has to sit the assessments?</a:t>
            </a:r>
            <a:endParaRPr lang="en-AU" sz="3200" i="1" dirty="0">
              <a:solidFill>
                <a:schemeClr val="bg1"/>
              </a:solidFill>
              <a:cs typeface="Arial" pitchFamily="34" charset="0"/>
            </a:endParaRPr>
          </a:p>
          <a:p>
            <a:endParaRPr lang="en-AU" sz="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18682-8D7F-4CC8-95F8-4ECF90726449}"/>
              </a:ext>
            </a:extLst>
          </p:cNvPr>
          <p:cNvSpPr/>
          <p:nvPr/>
        </p:nvSpPr>
        <p:spPr>
          <a:xfrm>
            <a:off x="911424" y="1112551"/>
            <a:ext cx="7704856" cy="254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ea typeface="Adobe Gothic Std B" panose="020B0800000000000000" pitchFamily="34" charset="-128"/>
                <a:cs typeface="Arial" pitchFamily="34" charset="0"/>
              </a:rPr>
              <a:t>All year 10 students are required to sit the assessments. Some are given exemptions due to achieving the required score in NAPLAN.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ea typeface="Adobe Gothic Std B" panose="020B0800000000000000" pitchFamily="34" charset="-128"/>
                <a:cs typeface="Arial" pitchFamily="34" charset="0"/>
              </a:rPr>
              <a:t>Each student will receive an ‘Information for Students’ letter detailing when and where they should go to sit the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8C132-1A14-4BE8-A591-2F617A25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789040"/>
            <a:ext cx="9713687" cy="20815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0F6DEA-D9A2-4AC2-B697-B6853D9E8EA0}"/>
              </a:ext>
            </a:extLst>
          </p:cNvPr>
          <p:cNvSpPr/>
          <p:nvPr/>
        </p:nvSpPr>
        <p:spPr>
          <a:xfrm>
            <a:off x="5303912" y="4016591"/>
            <a:ext cx="2376264" cy="576064"/>
          </a:xfrm>
          <a:prstGeom prst="ellipse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6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7C32D-F992-40FF-B725-FCF35DB8C1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5640" y="1556792"/>
            <a:ext cx="8146212" cy="4419790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cs typeface="Arial" pitchFamily="34" charset="0"/>
              </a:rPr>
              <a:t>Students will be given an opportunity in class before the assessments, if not already, to try a practice OLNA test during class time.</a:t>
            </a:r>
          </a:p>
          <a:p>
            <a:pPr marL="0" indent="0">
              <a:buNone/>
            </a:pPr>
            <a:r>
              <a:rPr lang="en-AU" dirty="0">
                <a:cs typeface="Arial" pitchFamily="34" charset="0"/>
              </a:rPr>
              <a:t>SCSA has broadened the scope of these practice tests to include two full example assessment of each of the components.</a:t>
            </a:r>
          </a:p>
          <a:p>
            <a:endParaRPr lang="en-A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AU" sz="2800" dirty="0">
                <a:solidFill>
                  <a:schemeClr val="bg1"/>
                </a:solidFill>
                <a:cs typeface="Arial" pitchFamily="34" charset="0"/>
              </a:rPr>
              <a:t>Practice &amp; Example OLNA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29650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-12 template" id="{AF3E0871-768F-4B9A-B6ED-8C288603C2FD}" vid="{EF84022A-7202-4E0C-AB7E-89D085C7F3B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431</Words>
  <Application>Microsoft Office PowerPoint</Application>
  <PresentationFormat>Widescreen</PresentationFormat>
  <Paragraphs>47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Clements</dc:creator>
  <cp:lastModifiedBy>Mark Downsborough</cp:lastModifiedBy>
  <cp:revision>165</cp:revision>
  <cp:lastPrinted>2023-02-15T08:37:47Z</cp:lastPrinted>
  <dcterms:created xsi:type="dcterms:W3CDTF">2016-01-19T06:36:59Z</dcterms:created>
  <dcterms:modified xsi:type="dcterms:W3CDTF">2024-02-12T05:33:18Z</dcterms:modified>
</cp:coreProperties>
</file>