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306" r:id="rId5"/>
    <p:sldId id="312" r:id="rId6"/>
    <p:sldId id="311" r:id="rId7"/>
    <p:sldId id="319" r:id="rId8"/>
    <p:sldId id="314" r:id="rId9"/>
    <p:sldId id="315" r:id="rId10"/>
    <p:sldId id="313" r:id="rId11"/>
    <p:sldId id="324" r:id="rId12"/>
    <p:sldId id="322" r:id="rId13"/>
    <p:sldId id="325" r:id="rId14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98CF"/>
    <a:srgbClr val="FEB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8693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A2615723-1925-44BB-A668-11061D4B07B1}" type="datetimeFigureOut">
              <a:rPr lang="en-AU" smtClean="0"/>
              <a:t>14/02/2024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</p:spPr>
        <p:txBody>
          <a:bodyPr vert="horz" lIns="91559" tIns="45779" rIns="91559" bIns="4577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869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A61CF15B-5108-491B-BF59-3CBC53AE4D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154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CF15B-5108-491B-BF59-3CBC53AE4DE7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6778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CF15B-5108-491B-BF59-3CBC53AE4DE7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894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CF15B-5108-491B-BF59-3CBC53AE4DE7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1005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C2E3E28-460E-4ACF-86C2-8CF1521CE6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B99A6F-D407-4416-BD0C-1F96066E609C}"/>
              </a:ext>
            </a:extLst>
          </p:cNvPr>
          <p:cNvSpPr/>
          <p:nvPr userDrawn="1"/>
        </p:nvSpPr>
        <p:spPr>
          <a:xfrm>
            <a:off x="8238735" y="6072340"/>
            <a:ext cx="378142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FontTx/>
              <a:buNone/>
            </a:pPr>
            <a:r>
              <a:rPr lang="en-US" sz="1050" dirty="0">
                <a:solidFill>
                  <a:schemeClr val="bg1"/>
                </a:solidFill>
              </a:rPr>
              <a:t>OUR </a:t>
            </a:r>
            <a:r>
              <a:rPr lang="en-US" sz="1050" b="1" i="1" dirty="0">
                <a:solidFill>
                  <a:srgbClr val="FEBE26"/>
                </a:solidFill>
              </a:rPr>
              <a:t>PURPOSE</a:t>
            </a:r>
            <a:r>
              <a:rPr lang="en-US" sz="1050" dirty="0">
                <a:solidFill>
                  <a:schemeClr val="bg1"/>
                </a:solidFill>
              </a:rPr>
              <a:t> IS TO NURTURE YOUNG PEOPLE TO DISCOVER AND CONFIDENTLY EXPRESS THEIR UNIQUE GOD-GIVEN GIFTS IN SERVICE OF THEIR COMMUNITY</a:t>
            </a:r>
            <a:endParaRPr lang="en-AU" sz="105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05AF8-1D1B-4B97-9485-CD658BD63E37}"/>
              </a:ext>
            </a:extLst>
          </p:cNvPr>
          <p:cNvSpPr txBox="1"/>
          <p:nvPr userDrawn="1"/>
        </p:nvSpPr>
        <p:spPr>
          <a:xfrm>
            <a:off x="4317352" y="5549120"/>
            <a:ext cx="770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40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FEBE26"/>
                </a:solidFill>
              </a:rPr>
              <a:t>Seek</a:t>
            </a:r>
            <a:r>
              <a:rPr lang="en-US" sz="1400" dirty="0">
                <a:solidFill>
                  <a:srgbClr val="FEBE26"/>
                </a:solidFill>
              </a:rPr>
              <a:t> Wisdom      </a:t>
            </a:r>
            <a:r>
              <a:rPr lang="en-US" sz="1400" b="1" dirty="0">
                <a:solidFill>
                  <a:srgbClr val="FEBE26"/>
                </a:solidFill>
              </a:rPr>
              <a:t>Act</a:t>
            </a:r>
            <a:r>
              <a:rPr lang="en-US" sz="1400" dirty="0">
                <a:solidFill>
                  <a:srgbClr val="FEBE26"/>
                </a:solidFill>
              </a:rPr>
              <a:t> Justly     </a:t>
            </a:r>
            <a:r>
              <a:rPr lang="en-US" sz="1400" b="1" dirty="0">
                <a:solidFill>
                  <a:srgbClr val="FEBE26"/>
                </a:solidFill>
              </a:rPr>
              <a:t>Love</a:t>
            </a:r>
            <a:r>
              <a:rPr lang="en-US" sz="1400" dirty="0">
                <a:solidFill>
                  <a:srgbClr val="FEBE26"/>
                </a:solidFill>
              </a:rPr>
              <a:t> Mercy     </a:t>
            </a:r>
            <a:r>
              <a:rPr lang="en-US" sz="1400" b="1" dirty="0">
                <a:solidFill>
                  <a:srgbClr val="FEBE26"/>
                </a:solidFill>
              </a:rPr>
              <a:t>Walk</a:t>
            </a:r>
            <a:r>
              <a:rPr lang="en-US" sz="1400" dirty="0">
                <a:solidFill>
                  <a:srgbClr val="FEBE26"/>
                </a:solidFill>
              </a:rPr>
              <a:t> Humbly</a:t>
            </a:r>
          </a:p>
        </p:txBody>
      </p:sp>
    </p:spTree>
    <p:extLst>
      <p:ext uri="{BB962C8B-B14F-4D97-AF65-F5344CB8AC3E}">
        <p14:creationId xmlns:p14="http://schemas.microsoft.com/office/powerpoint/2010/main" val="3099111827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469699-1364-4930-A1DD-596652877C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81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80BCA9-EE6A-4DBE-A449-471E488E5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" b="1240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C8B695-7EB8-41F7-B694-94E1A54016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641" y="0"/>
            <a:ext cx="28860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10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B42CDA-1465-4ED0-8AE2-3EC430075B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F81F3D-6A50-4BD9-905B-23BCB7CF3E9C}"/>
              </a:ext>
            </a:extLst>
          </p:cNvPr>
          <p:cNvSpPr/>
          <p:nvPr userDrawn="1"/>
        </p:nvSpPr>
        <p:spPr>
          <a:xfrm>
            <a:off x="8220074" y="212715"/>
            <a:ext cx="378142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FontTx/>
              <a:buNone/>
            </a:pPr>
            <a:r>
              <a:rPr lang="en-US" sz="1050" dirty="0">
                <a:solidFill>
                  <a:schemeClr val="bg1"/>
                </a:solidFill>
              </a:rPr>
              <a:t>OUR </a:t>
            </a:r>
            <a:r>
              <a:rPr lang="en-US" sz="1050" b="1" i="1" dirty="0">
                <a:solidFill>
                  <a:srgbClr val="FEBE26"/>
                </a:solidFill>
              </a:rPr>
              <a:t>PURPOSE</a:t>
            </a:r>
            <a:r>
              <a:rPr lang="en-US" sz="1050" dirty="0">
                <a:solidFill>
                  <a:schemeClr val="bg1"/>
                </a:solidFill>
              </a:rPr>
              <a:t> IS TO NURTURE YOUNG PEOPLE TO DISCOVER AND CONFIDENTLY EXPRESS THEIR UNIQUE GOD-GIVEN GIFTS IN SERVICE OF THEIR COMMUNITY</a:t>
            </a:r>
            <a:endParaRPr lang="en-AU" sz="105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B7F7A5-0831-4A41-B5B8-FCCB4A32FD11}"/>
              </a:ext>
            </a:extLst>
          </p:cNvPr>
          <p:cNvSpPr txBox="1"/>
          <p:nvPr userDrawn="1"/>
        </p:nvSpPr>
        <p:spPr>
          <a:xfrm>
            <a:off x="266700" y="5594125"/>
            <a:ext cx="1695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EBE26"/>
                </a:solidFill>
              </a:rPr>
              <a:t>Seek</a:t>
            </a:r>
            <a:r>
              <a:rPr lang="en-US" sz="1200" dirty="0">
                <a:solidFill>
                  <a:srgbClr val="FEBE26"/>
                </a:solidFill>
              </a:rPr>
              <a:t> Wisdom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EBE26"/>
                </a:solidFill>
              </a:rPr>
              <a:t>Act</a:t>
            </a:r>
            <a:r>
              <a:rPr lang="en-US" sz="1200" dirty="0">
                <a:solidFill>
                  <a:srgbClr val="FEBE26"/>
                </a:solidFill>
              </a:rPr>
              <a:t> Justly</a:t>
            </a:r>
          </a:p>
          <a:p>
            <a:pPr algn="l">
              <a:lnSpc>
                <a:spcPct val="100000"/>
              </a:lnSpc>
              <a:buFontTx/>
              <a:buNone/>
            </a:pPr>
            <a:r>
              <a:rPr lang="en-US" sz="1200" b="1" dirty="0">
                <a:solidFill>
                  <a:srgbClr val="FEBE26"/>
                </a:solidFill>
              </a:rPr>
              <a:t>Love</a:t>
            </a:r>
            <a:r>
              <a:rPr lang="en-US" sz="1200" dirty="0">
                <a:solidFill>
                  <a:srgbClr val="FEBE26"/>
                </a:solidFill>
              </a:rPr>
              <a:t> Mercy</a:t>
            </a:r>
          </a:p>
          <a:p>
            <a:pPr algn="l">
              <a:lnSpc>
                <a:spcPct val="100000"/>
              </a:lnSpc>
              <a:buFontTx/>
              <a:buNone/>
            </a:pPr>
            <a:r>
              <a:rPr lang="en-US" sz="1200" b="1" dirty="0">
                <a:solidFill>
                  <a:srgbClr val="FEBE26"/>
                </a:solidFill>
              </a:rPr>
              <a:t>Walk</a:t>
            </a:r>
            <a:r>
              <a:rPr lang="en-US" sz="1200" dirty="0">
                <a:solidFill>
                  <a:srgbClr val="FEBE26"/>
                </a:solidFill>
              </a:rPr>
              <a:t> Humbly</a:t>
            </a:r>
          </a:p>
        </p:txBody>
      </p:sp>
    </p:spTree>
    <p:extLst>
      <p:ext uri="{BB962C8B-B14F-4D97-AF65-F5344CB8AC3E}">
        <p14:creationId xmlns:p14="http://schemas.microsoft.com/office/powerpoint/2010/main" val="1368461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12EE5-D6BA-4CEC-BA1C-3AA8135A35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03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FF3D64-9B7B-4E99-9429-6E328D6647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t="2346" r="2893" b="8765"/>
          <a:stretch/>
        </p:blipFill>
        <p:spPr>
          <a:xfrm>
            <a:off x="1905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7BC397-CB6F-4655-9D25-57A92AA26A76}"/>
              </a:ext>
            </a:extLst>
          </p:cNvPr>
          <p:cNvSpPr/>
          <p:nvPr userDrawn="1"/>
        </p:nvSpPr>
        <p:spPr>
          <a:xfrm>
            <a:off x="0" y="6211669"/>
            <a:ext cx="12211050" cy="646332"/>
          </a:xfrm>
          <a:prstGeom prst="rect">
            <a:avLst/>
          </a:prstGeom>
          <a:solidFill>
            <a:srgbClr val="7898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</a:t>
            </a:r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10391C-FC5A-479D-AA0E-2270B3B8247D}"/>
              </a:ext>
            </a:extLst>
          </p:cNvPr>
          <p:cNvSpPr/>
          <p:nvPr userDrawn="1"/>
        </p:nvSpPr>
        <p:spPr>
          <a:xfrm>
            <a:off x="7200901" y="6331164"/>
            <a:ext cx="488632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FontTx/>
              <a:buNone/>
            </a:pPr>
            <a:r>
              <a:rPr lang="en-US" sz="1050" dirty="0">
                <a:solidFill>
                  <a:schemeClr val="bg1"/>
                </a:solidFill>
              </a:rPr>
              <a:t>OUR </a:t>
            </a:r>
            <a:r>
              <a:rPr lang="en-US" sz="1050" b="1" i="1" dirty="0">
                <a:solidFill>
                  <a:srgbClr val="FEBE26"/>
                </a:solidFill>
              </a:rPr>
              <a:t>PURPOSE</a:t>
            </a:r>
            <a:r>
              <a:rPr lang="en-US" sz="1050" dirty="0">
                <a:solidFill>
                  <a:schemeClr val="bg1"/>
                </a:solidFill>
              </a:rPr>
              <a:t> IS TO NURTURE YOUNG PEOPLE TO DISCOVER AND CONFIDENTLY EXPRESS THEIR UNIQUE GOD-GIVEN GIFTS IN SERVICE OF THEIR COMMUNITY</a:t>
            </a:r>
            <a:endParaRPr lang="en-AU" sz="105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BE8AB7-D483-4424-9BF9-73B16AF93D9B}"/>
              </a:ext>
            </a:extLst>
          </p:cNvPr>
          <p:cNvSpPr txBox="1"/>
          <p:nvPr userDrawn="1"/>
        </p:nvSpPr>
        <p:spPr>
          <a:xfrm>
            <a:off x="209551" y="6074718"/>
            <a:ext cx="832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FEBE26"/>
                </a:solidFill>
              </a:rPr>
              <a:t>Seek</a:t>
            </a:r>
            <a:r>
              <a:rPr lang="en-US" sz="1800" dirty="0">
                <a:solidFill>
                  <a:srgbClr val="FEBE26"/>
                </a:solidFill>
              </a:rPr>
              <a:t> Wisdom      </a:t>
            </a:r>
            <a:r>
              <a:rPr lang="en-US" sz="1800" b="1" dirty="0">
                <a:solidFill>
                  <a:srgbClr val="FEBE26"/>
                </a:solidFill>
              </a:rPr>
              <a:t>Act</a:t>
            </a:r>
            <a:r>
              <a:rPr lang="en-US" sz="1800" dirty="0">
                <a:solidFill>
                  <a:srgbClr val="FEBE26"/>
                </a:solidFill>
              </a:rPr>
              <a:t> Justly     </a:t>
            </a:r>
            <a:r>
              <a:rPr lang="en-US" sz="1800" b="1" dirty="0">
                <a:solidFill>
                  <a:srgbClr val="FEBE26"/>
                </a:solidFill>
              </a:rPr>
              <a:t>Love</a:t>
            </a:r>
            <a:r>
              <a:rPr lang="en-US" sz="1800" dirty="0">
                <a:solidFill>
                  <a:srgbClr val="FEBE26"/>
                </a:solidFill>
              </a:rPr>
              <a:t> Mercy     </a:t>
            </a:r>
            <a:r>
              <a:rPr lang="en-US" sz="1800" b="1" dirty="0">
                <a:solidFill>
                  <a:srgbClr val="FEBE26"/>
                </a:solidFill>
              </a:rPr>
              <a:t>Walk</a:t>
            </a:r>
            <a:r>
              <a:rPr lang="en-US" sz="1800" dirty="0">
                <a:solidFill>
                  <a:srgbClr val="FEBE26"/>
                </a:solidFill>
              </a:rPr>
              <a:t> Humbly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9CDC98-8DAC-4B04-B213-B75B1E2A6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925" y="239192"/>
            <a:ext cx="1871998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72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A8744-F26C-4AE6-95AD-3C261CA3D1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76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DA2402-A0F9-4191-ADCE-992A53805A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69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CEEDF0-69B2-4589-91F6-BF6EC1F0A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4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3550BC4-CDB5-4244-A056-4F3DF5571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5387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368D2B-2DE5-4A17-B8BC-83B8221DC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8601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1D9249-F615-49ED-9DFF-20E71FC543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39169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6C669D-6B82-4825-8B59-73474231CC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54468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3712A-ACD8-4B4D-B859-FABFA4E16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83895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766978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7DA37C-4850-42D0-8FA8-3DE22DB039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8" r="6859" b="120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4FF585-A867-4A45-92C1-148EEF1C51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241" y="0"/>
            <a:ext cx="28860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64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46A319-DAD7-4ABC-B5B0-651ECF826E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69D3CD-DBB8-45DA-9537-8E955A3416BA}"/>
              </a:ext>
            </a:extLst>
          </p:cNvPr>
          <p:cNvSpPr/>
          <p:nvPr userDrawn="1"/>
        </p:nvSpPr>
        <p:spPr>
          <a:xfrm>
            <a:off x="8220074" y="212715"/>
            <a:ext cx="378142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FontTx/>
              <a:buNone/>
            </a:pPr>
            <a:r>
              <a:rPr lang="en-US" sz="1050" dirty="0">
                <a:solidFill>
                  <a:schemeClr val="bg1"/>
                </a:solidFill>
              </a:rPr>
              <a:t>OUR </a:t>
            </a:r>
            <a:r>
              <a:rPr lang="en-US" sz="1050" b="1" i="1" dirty="0">
                <a:solidFill>
                  <a:srgbClr val="FEBE26"/>
                </a:solidFill>
              </a:rPr>
              <a:t>PURPOSE</a:t>
            </a:r>
            <a:r>
              <a:rPr lang="en-US" sz="1050" dirty="0">
                <a:solidFill>
                  <a:schemeClr val="bg1"/>
                </a:solidFill>
              </a:rPr>
              <a:t> IS TO NURTURE YOUNG PEOPLE TO DISCOVER AND CONFIDENTLY EXPRESS THEIR UNIQUE GOD-GIVEN GIFTS IN SERVICE OF THEIR COMMUNITY</a:t>
            </a:r>
            <a:endParaRPr lang="en-AU" sz="105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DFD2D0-D3D6-4A7B-899A-FECBDF6FA78C}"/>
              </a:ext>
            </a:extLst>
          </p:cNvPr>
          <p:cNvSpPr txBox="1"/>
          <p:nvPr userDrawn="1"/>
        </p:nvSpPr>
        <p:spPr>
          <a:xfrm>
            <a:off x="266700" y="5594125"/>
            <a:ext cx="1695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EBE26"/>
                </a:solidFill>
              </a:rPr>
              <a:t>Seek</a:t>
            </a:r>
            <a:r>
              <a:rPr lang="en-US" sz="1200" dirty="0">
                <a:solidFill>
                  <a:srgbClr val="FEBE26"/>
                </a:solidFill>
              </a:rPr>
              <a:t> Wisdom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EBE26"/>
                </a:solidFill>
              </a:rPr>
              <a:t>Act</a:t>
            </a:r>
            <a:r>
              <a:rPr lang="en-US" sz="1200" dirty="0">
                <a:solidFill>
                  <a:srgbClr val="FEBE26"/>
                </a:solidFill>
              </a:rPr>
              <a:t> Justly</a:t>
            </a:r>
          </a:p>
          <a:p>
            <a:pPr algn="l">
              <a:lnSpc>
                <a:spcPct val="100000"/>
              </a:lnSpc>
              <a:buFontTx/>
              <a:buNone/>
            </a:pPr>
            <a:r>
              <a:rPr lang="en-US" sz="1200" b="1" dirty="0">
                <a:solidFill>
                  <a:srgbClr val="FEBE26"/>
                </a:solidFill>
              </a:rPr>
              <a:t>Love</a:t>
            </a:r>
            <a:r>
              <a:rPr lang="en-US" sz="1200" dirty="0">
                <a:solidFill>
                  <a:srgbClr val="FEBE26"/>
                </a:solidFill>
              </a:rPr>
              <a:t> Mercy</a:t>
            </a:r>
          </a:p>
          <a:p>
            <a:pPr algn="l">
              <a:lnSpc>
                <a:spcPct val="100000"/>
              </a:lnSpc>
              <a:buFontTx/>
              <a:buNone/>
            </a:pPr>
            <a:r>
              <a:rPr lang="en-US" sz="1200" b="1" dirty="0">
                <a:solidFill>
                  <a:srgbClr val="FEBE26"/>
                </a:solidFill>
              </a:rPr>
              <a:t>Walk</a:t>
            </a:r>
            <a:r>
              <a:rPr lang="en-US" sz="1200" dirty="0">
                <a:solidFill>
                  <a:srgbClr val="FEBE26"/>
                </a:solidFill>
              </a:rPr>
              <a:t> Humbly</a:t>
            </a:r>
          </a:p>
        </p:txBody>
      </p:sp>
    </p:spTree>
    <p:extLst>
      <p:ext uri="{BB962C8B-B14F-4D97-AF65-F5344CB8AC3E}">
        <p14:creationId xmlns:p14="http://schemas.microsoft.com/office/powerpoint/2010/main" val="3441354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123169-A188-4A95-A3B1-1170DBAF2E4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6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5" r:id="rId3"/>
    <p:sldLayoutId id="2147483664" r:id="rId4"/>
    <p:sldLayoutId id="2147483663" r:id="rId5"/>
    <p:sldLayoutId id="2147483662" r:id="rId6"/>
    <p:sldLayoutId id="2147483660" r:id="rId7"/>
    <p:sldLayoutId id="2147483653" r:id="rId8"/>
    <p:sldLayoutId id="2147483652" r:id="rId9"/>
    <p:sldLayoutId id="2147483650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E0A91E-207B-41F1-B232-F8F817718E13}"/>
              </a:ext>
            </a:extLst>
          </p:cNvPr>
          <p:cNvSpPr txBox="1"/>
          <p:nvPr/>
        </p:nvSpPr>
        <p:spPr>
          <a:xfrm>
            <a:off x="1315453" y="2367171"/>
            <a:ext cx="95610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 10 Information Evening</a:t>
            </a:r>
          </a:p>
          <a:p>
            <a:pPr algn="ctr"/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Lynton Smith – Head of Career Education</a:t>
            </a:r>
            <a:endParaRPr lang="en-AU" sz="3600" b="0" i="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302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62C9E8-D32E-B23F-DF51-D41BDBEB6BAF}"/>
              </a:ext>
            </a:extLst>
          </p:cNvPr>
          <p:cNvSpPr txBox="1"/>
          <p:nvPr/>
        </p:nvSpPr>
        <p:spPr>
          <a:xfrm>
            <a:off x="341303" y="612844"/>
            <a:ext cx="1150939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ea typeface="DengXian" panose="02010600030101010101" pitchFamily="2" charset="-122"/>
              </a:rPr>
              <a:t>Subject: Work </a:t>
            </a:r>
            <a:r>
              <a:rPr lang="en-US" b="1" dirty="0">
                <a:solidFill>
                  <a:schemeClr val="bg1"/>
                </a:solidFill>
                <a:ea typeface="DengXian" panose="02010600030101010101" pitchFamily="2" charset="-122"/>
              </a:rPr>
              <a:t>E</a:t>
            </a:r>
            <a:r>
              <a:rPr lang="en-US" b="1" dirty="0">
                <a:solidFill>
                  <a:schemeClr val="bg1"/>
                </a:solidFill>
                <a:effectLst/>
                <a:ea typeface="DengXian" panose="02010600030101010101" pitchFamily="2" charset="-122"/>
              </a:rPr>
              <a:t>xperience/Placements - Risk</a:t>
            </a:r>
            <a:endParaRPr lang="en-AU" b="1" dirty="0">
              <a:solidFill>
                <a:schemeClr val="bg1"/>
              </a:solidFill>
              <a:effectLst/>
              <a:ea typeface="DengXian" panose="02010600030101010101" pitchFamily="2" charset="-122"/>
            </a:endParaRPr>
          </a:p>
          <a:p>
            <a:r>
              <a:rPr lang="en-AU" dirty="0">
                <a:solidFill>
                  <a:schemeClr val="bg1"/>
                </a:solidFill>
                <a:effectLst/>
                <a:ea typeface="DengXian" panose="02010600030101010101" pitchFamily="2" charset="-122"/>
              </a:rPr>
              <a:t> </a:t>
            </a:r>
          </a:p>
          <a:p>
            <a:r>
              <a:rPr lang="en-AU" dirty="0">
                <a:solidFill>
                  <a:schemeClr val="bg1"/>
                </a:solidFill>
                <a:effectLst/>
                <a:ea typeface="DengXian" panose="02010600030101010101" pitchFamily="2" charset="-122"/>
              </a:rPr>
              <a:t>Please see below some notes from a CSA Risk and Compliance webinar in which I participated. </a:t>
            </a:r>
          </a:p>
          <a:p>
            <a:r>
              <a:rPr lang="en-AU" dirty="0">
                <a:solidFill>
                  <a:schemeClr val="bg1"/>
                </a:solidFill>
                <a:effectLst/>
                <a:ea typeface="DengXian" panose="02010600030101010101" pitchFamily="2" charset="-122"/>
              </a:rPr>
              <a:t> </a:t>
            </a:r>
          </a:p>
          <a:p>
            <a:r>
              <a:rPr lang="en-AU" dirty="0">
                <a:solidFill>
                  <a:schemeClr val="bg1"/>
                </a:solidFill>
                <a:effectLst/>
                <a:ea typeface="DengXian" panose="02010600030101010101" pitchFamily="2" charset="-122"/>
              </a:rPr>
              <a:t>Work experience/placements – risk perspective and recommendations</a:t>
            </a:r>
          </a:p>
          <a:p>
            <a:r>
              <a:rPr lang="en-AU" dirty="0">
                <a:solidFill>
                  <a:schemeClr val="bg1"/>
                </a:solidFill>
                <a:effectLst/>
                <a:ea typeface="DengXian" panose="02010600030101010101" pitchFamily="2" charset="-122"/>
              </a:rPr>
              <a:t> 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AU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Many schools have a dedicated policy on this including: responsibilities, required documentation, details (e.g. students may not drive vehicles, operate power tools etc)</a:t>
            </a:r>
            <a:endParaRPr lang="en-AU" dirty="0">
              <a:solidFill>
                <a:schemeClr val="bg1"/>
              </a:solidFill>
              <a:effectLst/>
              <a:ea typeface="DengXian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AU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Best to look at Dept of Ed for policies and resources (often on their intranet, we may need to ‘borrow’ a log in….)</a:t>
            </a:r>
            <a:endParaRPr lang="en-AU" dirty="0">
              <a:solidFill>
                <a:schemeClr val="bg1"/>
              </a:solidFill>
              <a:effectLst/>
              <a:ea typeface="DengXian" panose="02010600030101010101" pitchFamily="2" charset="-122"/>
            </a:endParaRPr>
          </a:p>
          <a:p>
            <a:pPr marL="342900" lvl="0" indent="-342900">
              <a:buClr>
                <a:schemeClr val="bg1"/>
              </a:buClr>
              <a:buFont typeface="+mj-lt"/>
              <a:buAutoNum type="arabicPeriod"/>
            </a:pPr>
            <a:r>
              <a:rPr lang="en-AU" dirty="0">
                <a:effectLst/>
                <a:highlight>
                  <a:srgbClr val="00FF00"/>
                </a:highlight>
                <a:ea typeface="Times New Roman" panose="02020603050405020304" pitchFamily="18" charset="0"/>
              </a:rPr>
              <a:t>Many schools don’t run this (through the school) due to the risk and documentation required. </a:t>
            </a:r>
            <a:endParaRPr lang="en-AU" dirty="0">
              <a:effectLst/>
              <a:ea typeface="DengXian" panose="02010600030101010101" pitchFamily="2" charset="-122"/>
            </a:endParaRPr>
          </a:p>
          <a:p>
            <a:pPr marL="342900" lvl="0" indent="-342900">
              <a:buClr>
                <a:schemeClr val="bg1"/>
              </a:buClr>
              <a:buFont typeface="+mj-lt"/>
              <a:buAutoNum type="arabicPeriod"/>
            </a:pPr>
            <a:r>
              <a:rPr lang="en-AU" dirty="0">
                <a:effectLst/>
                <a:highlight>
                  <a:srgbClr val="FFFF00"/>
                </a:highlight>
                <a:ea typeface="Times New Roman" panose="02020603050405020304" pitchFamily="18" charset="0"/>
              </a:rPr>
              <a:t>A risk assessment needs to be done for each location – however, other schools also use the same risk assessment for multiple locations (e.g. one plumbing risk assessment is used for all plumbing locations)</a:t>
            </a:r>
            <a:endParaRPr lang="en-AU" dirty="0">
              <a:effectLst/>
              <a:ea typeface="DengXian" panose="02010600030101010101" pitchFamily="2" charset="-122"/>
            </a:endParaRPr>
          </a:p>
          <a:p>
            <a:pPr marL="342900" lvl="0" indent="-342900">
              <a:buClr>
                <a:schemeClr val="bg1"/>
              </a:buClr>
              <a:buFont typeface="+mj-lt"/>
              <a:buAutoNum type="arabicPeriod"/>
            </a:pPr>
            <a:r>
              <a:rPr lang="en-AU" dirty="0">
                <a:effectLst/>
                <a:highlight>
                  <a:srgbClr val="00FFFF"/>
                </a:highlight>
                <a:ea typeface="Times New Roman" panose="02020603050405020304" pitchFamily="18" charset="0"/>
              </a:rPr>
              <a:t>The employer should also see/discuss/have input into the risk assessment</a:t>
            </a:r>
            <a:endParaRPr lang="en-AU" dirty="0">
              <a:effectLst/>
              <a:ea typeface="DengXian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AU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Most schools run training for students before they go e.g. WHS</a:t>
            </a:r>
            <a:endParaRPr lang="en-AU" dirty="0">
              <a:solidFill>
                <a:schemeClr val="bg1"/>
              </a:solidFill>
              <a:effectLst/>
              <a:ea typeface="DengXian" panose="02010600030101010101" pitchFamily="2" charset="-122"/>
            </a:endParaRPr>
          </a:p>
          <a:p>
            <a:pPr marL="342900" lvl="0" indent="-342900">
              <a:buClr>
                <a:schemeClr val="bg1"/>
              </a:buClr>
              <a:buFont typeface="+mj-lt"/>
              <a:buAutoNum type="arabicPeriod"/>
            </a:pPr>
            <a:r>
              <a:rPr lang="en-AU" dirty="0">
                <a:effectLst/>
                <a:highlight>
                  <a:srgbClr val="FFFF00"/>
                </a:highlight>
                <a:ea typeface="Times New Roman" panose="02020603050405020304" pitchFamily="18" charset="0"/>
              </a:rPr>
              <a:t>General opinion from Risk and Compliance Manager’s in this space is: ‘It is good to follow Dept of Ed’s lead – if they don’t do work experience/placement, then we don’t do it’</a:t>
            </a:r>
            <a:endParaRPr lang="en-AU" dirty="0">
              <a:effectLst/>
              <a:ea typeface="DengXian" panose="02010600030101010101" pitchFamily="2" charset="-122"/>
            </a:endParaRPr>
          </a:p>
          <a:p>
            <a:r>
              <a:rPr lang="en-AU" dirty="0">
                <a:solidFill>
                  <a:schemeClr val="bg1"/>
                </a:solidFill>
                <a:effectLst/>
                <a:ea typeface="DengXian" panose="02010600030101010101" pitchFamily="2" charset="-122"/>
              </a:rPr>
              <a:t>              </a:t>
            </a:r>
          </a:p>
          <a:p>
            <a:r>
              <a:rPr lang="en-AU" dirty="0">
                <a:solidFill>
                  <a:schemeClr val="bg1"/>
                </a:solidFill>
                <a:effectLst/>
                <a:ea typeface="DengXian" panose="02010600030101010101" pitchFamily="2" charset="-122"/>
              </a:rPr>
              <a:t> </a:t>
            </a:r>
          </a:p>
          <a:p>
            <a:r>
              <a:rPr lang="en-AU" dirty="0">
                <a:solidFill>
                  <a:schemeClr val="bg1"/>
                </a:solidFill>
                <a:effectLst/>
                <a:ea typeface="DengXian" panose="02010600030101010101" pitchFamily="2" charset="-122"/>
              </a:rPr>
              <a:t>LJBC – Risk and Compliance Manager </a:t>
            </a:r>
          </a:p>
          <a:p>
            <a:r>
              <a:rPr lang="en-AU" dirty="0">
                <a:solidFill>
                  <a:schemeClr val="bg1"/>
                </a:solidFill>
                <a:effectLst/>
                <a:ea typeface="DengXian" panose="02010600030101010101" pitchFamily="2" charset="-122"/>
              </a:rPr>
              <a:t>            December 1, 2023</a:t>
            </a:r>
          </a:p>
        </p:txBody>
      </p:sp>
    </p:spTree>
    <p:extLst>
      <p:ext uri="{BB962C8B-B14F-4D97-AF65-F5344CB8AC3E}">
        <p14:creationId xmlns:p14="http://schemas.microsoft.com/office/powerpoint/2010/main" val="2147585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14344E-7898-0387-8F88-7366FC1FBB63}"/>
              </a:ext>
            </a:extLst>
          </p:cNvPr>
          <p:cNvSpPr txBox="1">
            <a:spLocks/>
          </p:cNvSpPr>
          <p:nvPr/>
        </p:nvSpPr>
        <p:spPr>
          <a:xfrm>
            <a:off x="2855640" y="874649"/>
            <a:ext cx="8146212" cy="720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dirty="0">
                <a:solidFill>
                  <a:schemeClr val="bg1"/>
                </a:solidFill>
              </a:rPr>
              <a:t>Certificate Pathway (Uni/TAFE/Work)</a:t>
            </a:r>
            <a:endParaRPr lang="en-AU" sz="3600" dirty="0">
              <a:solidFill>
                <a:schemeClr val="bg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FDE10C3-B40C-FE5D-E728-C07745ED9064}"/>
              </a:ext>
            </a:extLst>
          </p:cNvPr>
          <p:cNvSpPr txBox="1">
            <a:spLocks/>
          </p:cNvSpPr>
          <p:nvPr/>
        </p:nvSpPr>
        <p:spPr>
          <a:xfrm>
            <a:off x="1996198" y="1594729"/>
            <a:ext cx="9865096" cy="46358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3200" dirty="0">
                <a:solidFill>
                  <a:schemeClr val="bg1"/>
                </a:solidFill>
              </a:rPr>
              <a:t>Recommended for students who:</a:t>
            </a:r>
          </a:p>
          <a:p>
            <a:r>
              <a:rPr lang="en-AU" sz="3200" dirty="0">
                <a:solidFill>
                  <a:schemeClr val="bg1"/>
                </a:solidFill>
              </a:rPr>
              <a:t>Prefer to complete most of their work in the classroom</a:t>
            </a:r>
          </a:p>
          <a:p>
            <a:r>
              <a:rPr lang="en-AU" sz="3200" dirty="0">
                <a:solidFill>
                  <a:schemeClr val="bg1"/>
                </a:solidFill>
              </a:rPr>
              <a:t>Prefer assignments to tests/exams</a:t>
            </a:r>
          </a:p>
          <a:p>
            <a:r>
              <a:rPr lang="en-AU" sz="3200" dirty="0">
                <a:solidFill>
                  <a:schemeClr val="bg1"/>
                </a:solidFill>
              </a:rPr>
              <a:t>Have significant time commitments outside of school    to work/sport etc.</a:t>
            </a:r>
          </a:p>
          <a:p>
            <a:r>
              <a:rPr lang="en-AU" sz="3200" dirty="0">
                <a:solidFill>
                  <a:schemeClr val="bg1"/>
                </a:solidFill>
              </a:rPr>
              <a:t>If considering University and do not require an           ATAR higher than 70 for their chosen course</a:t>
            </a:r>
          </a:p>
          <a:p>
            <a:endParaRPr lang="en-AU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92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9AAEBC-5F8E-3BB9-5F92-D7293AC0FF56}"/>
              </a:ext>
            </a:extLst>
          </p:cNvPr>
          <p:cNvSpPr txBox="1">
            <a:spLocks/>
          </p:cNvSpPr>
          <p:nvPr/>
        </p:nvSpPr>
        <p:spPr>
          <a:xfrm>
            <a:off x="481263" y="1156829"/>
            <a:ext cx="8468643" cy="720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dirty="0">
                <a:solidFill>
                  <a:schemeClr val="bg1"/>
                </a:solidFill>
              </a:rPr>
              <a:t>Certificate Pathway (University/TAFE/Work)</a:t>
            </a:r>
            <a:endParaRPr lang="en-AU" sz="36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80149-E8AB-D173-8C5E-E3E5972F5ADB}"/>
              </a:ext>
            </a:extLst>
          </p:cNvPr>
          <p:cNvSpPr txBox="1">
            <a:spLocks/>
          </p:cNvSpPr>
          <p:nvPr/>
        </p:nvSpPr>
        <p:spPr>
          <a:xfrm>
            <a:off x="642478" y="1876909"/>
            <a:ext cx="8146212" cy="45725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sz="3200" dirty="0">
                <a:solidFill>
                  <a:schemeClr val="bg1"/>
                </a:solidFill>
              </a:rPr>
              <a:t>Year 11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sz="3200" dirty="0">
                <a:solidFill>
                  <a:schemeClr val="bg1"/>
                </a:solidFill>
              </a:rPr>
              <a:t>School year – February to November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AU" sz="3200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sz="3200" dirty="0">
                <a:solidFill>
                  <a:schemeClr val="bg1"/>
                </a:solidFill>
              </a:rPr>
              <a:t>Students would generally complete a certificate course with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sz="3200" dirty="0">
                <a:solidFill>
                  <a:schemeClr val="bg1"/>
                </a:solidFill>
              </a:rPr>
              <a:t>English General or English ATAR</a:t>
            </a:r>
          </a:p>
        </p:txBody>
      </p:sp>
    </p:spTree>
    <p:extLst>
      <p:ext uri="{BB962C8B-B14F-4D97-AF65-F5344CB8AC3E}">
        <p14:creationId xmlns:p14="http://schemas.microsoft.com/office/powerpoint/2010/main" val="1890015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EE21C66-FE91-E503-903A-A93113CB2010}"/>
              </a:ext>
            </a:extLst>
          </p:cNvPr>
          <p:cNvSpPr txBox="1">
            <a:spLocks/>
          </p:cNvSpPr>
          <p:nvPr/>
        </p:nvSpPr>
        <p:spPr>
          <a:xfrm>
            <a:off x="397532" y="1372241"/>
            <a:ext cx="8499580" cy="7806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dirty="0">
                <a:solidFill>
                  <a:schemeClr val="bg1"/>
                </a:solidFill>
              </a:rPr>
              <a:t>Certificate Pathway (University/TAFE/Work)</a:t>
            </a:r>
            <a:endParaRPr lang="en-AU" sz="3600" dirty="0">
              <a:solidFill>
                <a:schemeClr val="bg1"/>
              </a:solidFill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E4E18A9-327C-8B5C-88BE-004710EF7A30}"/>
              </a:ext>
            </a:extLst>
          </p:cNvPr>
          <p:cNvSpPr txBox="1">
            <a:spLocks/>
          </p:cNvSpPr>
          <p:nvPr/>
        </p:nvSpPr>
        <p:spPr>
          <a:xfrm>
            <a:off x="397532" y="2637275"/>
            <a:ext cx="6096000" cy="23357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3200" dirty="0">
                <a:solidFill>
                  <a:schemeClr val="bg1"/>
                </a:solidFill>
              </a:rPr>
              <a:t>Year 12 School Year                       February to October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sz="3200" dirty="0">
                <a:solidFill>
                  <a:schemeClr val="bg1"/>
                </a:solidFill>
              </a:rPr>
              <a:t>Students would generally complete a Certificate IV and English General           or English ATAR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A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48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C9978D7-41B2-A480-2BA8-06D6E568EF29}"/>
              </a:ext>
            </a:extLst>
          </p:cNvPr>
          <p:cNvSpPr txBox="1">
            <a:spLocks/>
          </p:cNvSpPr>
          <p:nvPr/>
        </p:nvSpPr>
        <p:spPr>
          <a:xfrm>
            <a:off x="3486580" y="1860866"/>
            <a:ext cx="7628928" cy="38501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dirty="0">
                <a:solidFill>
                  <a:schemeClr val="bg1"/>
                </a:solidFill>
              </a:rPr>
              <a:t>Certificate IV gives an ATAR equivalent of 70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>
                <a:solidFill>
                  <a:schemeClr val="bg1"/>
                </a:solidFill>
              </a:rPr>
              <a:t> Minimum ATAR: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>
                <a:solidFill>
                  <a:schemeClr val="bg1"/>
                </a:solidFill>
              </a:rPr>
              <a:t>	ECU 70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>
                <a:solidFill>
                  <a:schemeClr val="bg1"/>
                </a:solidFill>
              </a:rPr>
              <a:t>	Curtin 70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>
                <a:solidFill>
                  <a:schemeClr val="bg1"/>
                </a:solidFill>
              </a:rPr>
              <a:t>	Murdoch 70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>
                <a:solidFill>
                  <a:schemeClr val="bg1"/>
                </a:solidFill>
              </a:rPr>
              <a:t>	Notre Dame 70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>
                <a:solidFill>
                  <a:schemeClr val="bg1"/>
                </a:solidFill>
              </a:rPr>
              <a:t>	UWA 75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3600" dirty="0">
              <a:solidFill>
                <a:schemeClr val="bg1"/>
              </a:solidFill>
            </a:endParaRPr>
          </a:p>
          <a:p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6816CD-0EAB-6B76-9E83-42A2FF09F321}"/>
              </a:ext>
            </a:extLst>
          </p:cNvPr>
          <p:cNvSpPr txBox="1">
            <a:spLocks/>
          </p:cNvSpPr>
          <p:nvPr/>
        </p:nvSpPr>
        <p:spPr>
          <a:xfrm>
            <a:off x="1572126" y="904315"/>
            <a:ext cx="8467986" cy="5428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dirty="0">
                <a:solidFill>
                  <a:schemeClr val="bg1"/>
                </a:solidFill>
              </a:rPr>
              <a:t>Certificate Pathway (University/TAFE/Work)</a:t>
            </a:r>
            <a:endParaRPr lang="en-A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64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E21928-F18C-4A25-6CBC-BB9D0462CB3D}"/>
              </a:ext>
            </a:extLst>
          </p:cNvPr>
          <p:cNvSpPr txBox="1"/>
          <p:nvPr/>
        </p:nvSpPr>
        <p:spPr>
          <a:xfrm>
            <a:off x="1882942" y="1443841"/>
            <a:ext cx="842611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800" dirty="0">
              <a:solidFill>
                <a:schemeClr val="bg1"/>
              </a:solidFill>
            </a:endParaRPr>
          </a:p>
          <a:p>
            <a:pPr algn="ctr"/>
            <a:r>
              <a:rPr lang="en-AU" sz="3600" b="1" dirty="0">
                <a:solidFill>
                  <a:schemeClr val="bg1"/>
                </a:solidFill>
              </a:rPr>
              <a:t>General Pathway (TAFE/University/Work)</a:t>
            </a:r>
          </a:p>
          <a:p>
            <a:pPr algn="ctr"/>
            <a:endParaRPr lang="en-AU" sz="2800" dirty="0">
              <a:solidFill>
                <a:schemeClr val="bg1"/>
              </a:solidFill>
            </a:endParaRP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Certificates contribute towards a student’s WACE</a:t>
            </a:r>
          </a:p>
          <a:p>
            <a:pPr algn="ctr"/>
            <a:endParaRPr lang="en-AU" sz="3200" dirty="0">
              <a:solidFill>
                <a:schemeClr val="bg1"/>
              </a:solidFill>
            </a:endParaRP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Year 11 – Maximum 4 Unit equivalent</a:t>
            </a:r>
          </a:p>
          <a:p>
            <a:pPr algn="ctr"/>
            <a:endParaRPr lang="en-AU" sz="3200" dirty="0">
              <a:solidFill>
                <a:schemeClr val="bg1"/>
              </a:solidFill>
            </a:endParaRP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Year 12 – Maximum 4 Unit equivalent </a:t>
            </a:r>
          </a:p>
        </p:txBody>
      </p:sp>
    </p:spTree>
    <p:extLst>
      <p:ext uri="{BB962C8B-B14F-4D97-AF65-F5344CB8AC3E}">
        <p14:creationId xmlns:p14="http://schemas.microsoft.com/office/powerpoint/2010/main" val="2005128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C0AA8A-F3CE-5434-D072-F1DCB8A18242}"/>
              </a:ext>
            </a:extLst>
          </p:cNvPr>
          <p:cNvSpPr txBox="1"/>
          <p:nvPr/>
        </p:nvSpPr>
        <p:spPr>
          <a:xfrm>
            <a:off x="246888" y="582067"/>
            <a:ext cx="897026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sz="3600" b="1" dirty="0">
                <a:solidFill>
                  <a:schemeClr val="bg1"/>
                </a:solidFill>
                <a:latin typeface="+mj-lt"/>
              </a:rPr>
              <a:t>Year 12 General Pathway (TAFE/University/Work) 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2023, Year 12 General students achieved: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Certificate IV in Work Skills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 Certificate IV in Business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(This qualification is timetable as a subject)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SCSA credited these students 4 Units Year 11,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and 4 Units Year 12 towards their WACE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31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0CD35-68E6-4B5C-900E-26DF2FCCB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7BC4C8-E633-965E-E9E9-104A114B220E}"/>
              </a:ext>
            </a:extLst>
          </p:cNvPr>
          <p:cNvSpPr txBox="1"/>
          <p:nvPr/>
        </p:nvSpPr>
        <p:spPr>
          <a:xfrm>
            <a:off x="1047248" y="275268"/>
            <a:ext cx="9203175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chemeClr val="bg1"/>
                </a:solidFill>
              </a:rPr>
              <a:t>CareerLink Program</a:t>
            </a:r>
          </a:p>
          <a:p>
            <a:pPr algn="ctr"/>
            <a:endParaRPr lang="en-AU" sz="2400" dirty="0">
              <a:solidFill>
                <a:schemeClr val="bg1"/>
              </a:solidFill>
            </a:endParaRPr>
          </a:p>
          <a:p>
            <a:pPr algn="ctr"/>
            <a:r>
              <a:rPr lang="en-AU" sz="2400" dirty="0">
                <a:solidFill>
                  <a:schemeClr val="bg1"/>
                </a:solidFill>
              </a:rPr>
              <a:t>Through the CareerLink program students can access a </a:t>
            </a:r>
          </a:p>
          <a:p>
            <a:pPr algn="ctr"/>
            <a:r>
              <a:rPr lang="en-AU" sz="2400" dirty="0">
                <a:solidFill>
                  <a:schemeClr val="bg1"/>
                </a:solidFill>
              </a:rPr>
              <a:t>wide range of certificate courses: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2400" dirty="0">
                <a:solidFill>
                  <a:schemeClr val="bg1"/>
                </a:solidFill>
              </a:rPr>
              <a:t>Pre apprenticeships in Electrical, Plumbing, </a:t>
            </a:r>
          </a:p>
          <a:p>
            <a:pPr algn="ctr"/>
            <a:r>
              <a:rPr lang="en-AU" sz="2400" dirty="0">
                <a:solidFill>
                  <a:schemeClr val="bg1"/>
                </a:solidFill>
              </a:rPr>
              <a:t>Building and Construction and Automotive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dirty="0">
                <a:solidFill>
                  <a:schemeClr val="accent2"/>
                </a:solidFill>
              </a:rPr>
              <a:t>Other qualifications include: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Certificate III &amp; IV in Education Support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Certificate III in Health Services, and Certificate IV in Prep. For Nursing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Certificate III in Early Childhood Education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Certificate III in Technology (Cyber Security)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Certificate II in Salon Assistant (Hairdressing)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Certificate II in Retail Cosmetics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68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37581F-7A84-96AE-7E2A-5B109DA756D0}"/>
              </a:ext>
            </a:extLst>
          </p:cNvPr>
          <p:cNvSpPr txBox="1"/>
          <p:nvPr/>
        </p:nvSpPr>
        <p:spPr>
          <a:xfrm>
            <a:off x="818147" y="4515671"/>
            <a:ext cx="42190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</a:t>
            </a:r>
            <a:r>
              <a:rPr lang="en-AU" sz="4800" dirty="0">
                <a:solidFill>
                  <a:schemeClr val="bg1"/>
                </a:solidFill>
              </a:rPr>
              <a:t>hank you</a:t>
            </a:r>
          </a:p>
        </p:txBody>
      </p:sp>
    </p:spTree>
    <p:extLst>
      <p:ext uri="{BB962C8B-B14F-4D97-AF65-F5344CB8AC3E}">
        <p14:creationId xmlns:p14="http://schemas.microsoft.com/office/powerpoint/2010/main" val="1592185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9FFA2B10C8694C8201C0B30542DA87" ma:contentTypeVersion="14" ma:contentTypeDescription="Create a new document." ma:contentTypeScope="" ma:versionID="535d76d5d56b46fe08c86c9b74affd5d">
  <xsd:schema xmlns:xsd="http://www.w3.org/2001/XMLSchema" xmlns:xs="http://www.w3.org/2001/XMLSchema" xmlns:p="http://schemas.microsoft.com/office/2006/metadata/properties" xmlns:ns2="c33d0cf4-77f8-4a08-a0dd-a47d27f9ffeb" xmlns:ns3="9b8e5562-5a17-4412-a3fa-a0bd4dd09c5b" targetNamespace="http://schemas.microsoft.com/office/2006/metadata/properties" ma:root="true" ma:fieldsID="0ab819b8da0900f1772fa25b91ddfa8f" ns2:_="" ns3:_="">
    <xsd:import namespace="c33d0cf4-77f8-4a08-a0dd-a47d27f9ffeb"/>
    <xsd:import namespace="9b8e5562-5a17-4412-a3fa-a0bd4dd09c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d0cf4-77f8-4a08-a0dd-a47d27f9ff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e58efbc-b83b-4728-8718-4357d10fe5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8e5562-5a17-4412-a3fa-a0bd4dd09c5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248f75-ccaf-4878-a477-03c64a9999a6}" ma:internalName="TaxCatchAll" ma:showField="CatchAllData" ma:web="9b8e5562-5a17-4412-a3fa-a0bd4dd09c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3d0cf4-77f8-4a08-a0dd-a47d27f9ffeb">
      <Terms xmlns="http://schemas.microsoft.com/office/infopath/2007/PartnerControls"/>
    </lcf76f155ced4ddcb4097134ff3c332f>
    <TaxCatchAll xmlns="9b8e5562-5a17-4412-a3fa-a0bd4dd09c5b" xsi:nil="true"/>
  </documentManagement>
</p:properties>
</file>

<file path=customXml/itemProps1.xml><?xml version="1.0" encoding="utf-8"?>
<ds:datastoreItem xmlns:ds="http://schemas.openxmlformats.org/officeDocument/2006/customXml" ds:itemID="{FAE9C344-59F4-49A0-8702-943B01C13B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EA402C-5894-4E2C-8BB9-169E37363ECB}">
  <ds:schemaRefs>
    <ds:schemaRef ds:uri="9b8e5562-5a17-4412-a3fa-a0bd4dd09c5b"/>
    <ds:schemaRef ds:uri="c33d0cf4-77f8-4a08-a0dd-a47d27f9ff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A69212E-2743-4D4A-8E6B-A02BB2FF68E0}">
  <ds:schemaRefs>
    <ds:schemaRef ds:uri="http://purl.org/dc/elements/1.1/"/>
    <ds:schemaRef ds:uri="http://schemas.microsoft.com/office/infopath/2007/PartnerControls"/>
    <ds:schemaRef ds:uri="9b8e5562-5a17-4412-a3fa-a0bd4dd09c5b"/>
    <ds:schemaRef ds:uri="http://schemas.microsoft.com/office/2006/documentManagement/types"/>
    <ds:schemaRef ds:uri="http://schemas.openxmlformats.org/package/2006/metadata/core-properties"/>
    <ds:schemaRef ds:uri="c33d0cf4-77f8-4a08-a0dd-a47d27f9ffeb"/>
    <ds:schemaRef ds:uri="http://purl.org/dc/dcmitype/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1824</TotalTime>
  <Words>571</Words>
  <Application>Microsoft Office PowerPoint</Application>
  <PresentationFormat>Widescreen</PresentationFormat>
  <Paragraphs>84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DengXian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Karlien Hawkey</dc:creator>
  <cp:lastModifiedBy>Esbe Maree</cp:lastModifiedBy>
  <cp:revision>18</cp:revision>
  <cp:lastPrinted>2024-02-13T03:35:40Z</cp:lastPrinted>
  <dcterms:created xsi:type="dcterms:W3CDTF">2021-05-18T06:31:22Z</dcterms:created>
  <dcterms:modified xsi:type="dcterms:W3CDTF">2024-02-14T01:41:18Z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0x010100A19FFA2B10C8694C8201C0B30542DA87</vt:lpwstr>
  </property>
  <property fmtid="{D5CDD505-2E9C-101B-9397-08002B2CF9AE}" pid="3" name="MediaServiceImageTags">
    <vt:lpwstr/>
  </property>
</Properties>
</file>